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9" r:id="rId3"/>
    <p:sldId id="274" r:id="rId4"/>
    <p:sldId id="516" r:id="rId5"/>
    <p:sldId id="540" r:id="rId6"/>
    <p:sldId id="444" r:id="rId7"/>
    <p:sldId id="448" r:id="rId8"/>
    <p:sldId id="297" r:id="rId9"/>
    <p:sldId id="489" r:id="rId10"/>
    <p:sldId id="490" r:id="rId11"/>
    <p:sldId id="500" r:id="rId12"/>
    <p:sldId id="499" r:id="rId13"/>
    <p:sldId id="533" r:id="rId14"/>
    <p:sldId id="532" r:id="rId15"/>
    <p:sldId id="520" r:id="rId16"/>
    <p:sldId id="521" r:id="rId17"/>
    <p:sldId id="522" r:id="rId18"/>
    <p:sldId id="512" r:id="rId19"/>
    <p:sldId id="513" r:id="rId20"/>
    <p:sldId id="491" r:id="rId21"/>
    <p:sldId id="441" r:id="rId22"/>
    <p:sldId id="492" r:id="rId23"/>
    <p:sldId id="535" r:id="rId24"/>
    <p:sldId id="541" r:id="rId25"/>
    <p:sldId id="542" r:id="rId26"/>
    <p:sldId id="544" r:id="rId27"/>
    <p:sldId id="536" r:id="rId28"/>
    <p:sldId id="503" r:id="rId29"/>
    <p:sldId id="537" r:id="rId30"/>
    <p:sldId id="538" r:id="rId31"/>
    <p:sldId id="547" r:id="rId32"/>
    <p:sldId id="302" r:id="rId33"/>
    <p:sldId id="50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437FF"/>
    <a:srgbClr val="0432FF"/>
    <a:srgbClr val="04D0FF"/>
    <a:srgbClr val="FF2600"/>
    <a:srgbClr val="0096FF"/>
    <a:srgbClr val="73FEFF"/>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357"/>
  </p:normalViewPr>
  <p:slideViewPr>
    <p:cSldViewPr snapToGrid="0" snapToObjects="1">
      <p:cViewPr varScale="1">
        <p:scale>
          <a:sx n="89" d="100"/>
          <a:sy n="89" d="100"/>
        </p:scale>
        <p:origin x="1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7F6B2-433C-E34D-96A8-BB2057EDE9E3}" type="datetimeFigureOut">
              <a:rPr lang="en-US" smtClean="0"/>
              <a:t>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50B88-79F4-1C48-965A-96E0D3989BC7}" type="slidenum">
              <a:rPr lang="en-US" smtClean="0"/>
              <a:t>‹#›</a:t>
            </a:fld>
            <a:endParaRPr lang="en-US"/>
          </a:p>
        </p:txBody>
      </p:sp>
    </p:spTree>
    <p:extLst>
      <p:ext uri="{BB962C8B-B14F-4D97-AF65-F5344CB8AC3E}">
        <p14:creationId xmlns:p14="http://schemas.microsoft.com/office/powerpoint/2010/main" val="85558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50B88-79F4-1C48-965A-96E0D3989BC7}" type="slidenum">
              <a:rPr lang="en-US" smtClean="0"/>
              <a:t>1</a:t>
            </a:fld>
            <a:endParaRPr lang="en-US"/>
          </a:p>
        </p:txBody>
      </p:sp>
    </p:spTree>
    <p:extLst>
      <p:ext uri="{BB962C8B-B14F-4D97-AF65-F5344CB8AC3E}">
        <p14:creationId xmlns:p14="http://schemas.microsoft.com/office/powerpoint/2010/main" val="1154760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this population is being managed, they are still at risk of further decline. Hence, the establishment of additional regional populations has been identified as a priority for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kern="1200" dirty="0">
                <a:solidFill>
                  <a:schemeClr val="tx1"/>
                </a:solidFill>
                <a:effectLst/>
                <a:latin typeface="+mn-lt"/>
                <a:ea typeface="+mn-ea"/>
                <a:cs typeface="+mn-cs"/>
              </a:rPr>
              <a:t>BUT – reintroductions are difficult, they cost a lot of money and carry a lot of risk of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kern="1200" dirty="0">
                <a:solidFill>
                  <a:schemeClr val="tx1"/>
                </a:solidFill>
                <a:effectLst/>
                <a:latin typeface="+mn-lt"/>
                <a:ea typeface="+mn-ea"/>
                <a:cs typeface="+mn-cs"/>
              </a:rPr>
              <a:t>So what we need is a framework to organize this complexity, help us think about lark reintroductions, and provide decision relevant information  to managers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have been managing this population, but they are still at risk of </a:t>
            </a:r>
            <a:r>
              <a:rPr lang="en-US" sz="1200" kern="1200" dirty="0" err="1">
                <a:solidFill>
                  <a:schemeClr val="tx1"/>
                </a:solidFill>
                <a:effectLst/>
                <a:latin typeface="+mn-lt"/>
                <a:ea typeface="+mn-ea"/>
                <a:cs typeface="+mn-cs"/>
              </a:rPr>
              <a:t>futher</a:t>
            </a:r>
            <a:r>
              <a:rPr lang="en-US" sz="1200" kern="1200" dirty="0">
                <a:solidFill>
                  <a:schemeClr val="tx1"/>
                </a:solidFill>
                <a:effectLst/>
                <a:latin typeface="+mn-lt"/>
                <a:ea typeface="+mn-ea"/>
                <a:cs typeface="+mn-cs"/>
              </a:rPr>
              <a:t> decline.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 the establishment of additional regional populations through reintroducing SHLA to unoccupied sites has been identified as a priority for recovery in the draft recovery plan (U.S. Fish and Wildlife Service, 2019). Establishing additional populations will minimize the chance of further regional decline, thereby avoiding increasingly intensive and expensive conservation measures, such as the initiation of a captive breeding program.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BUT…Reintroductions are difficult – they cost a lot of money and carry a lot of risk of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need is a way to organize the complexity that helps us think about SHLA reintroduction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DC8202-BC64-A34D-B03A-A671D1DA9CC8}" type="slidenum">
              <a:rPr lang="en-US" smtClean="0"/>
              <a:t>10</a:t>
            </a:fld>
            <a:endParaRPr lang="en-US"/>
          </a:p>
        </p:txBody>
      </p:sp>
    </p:spTree>
    <p:extLst>
      <p:ext uri="{BB962C8B-B14F-4D97-AF65-F5344CB8AC3E}">
        <p14:creationId xmlns:p14="http://schemas.microsoft.com/office/powerpoint/2010/main" val="2599339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Established a working group to frame the decision problem</a:t>
            </a:r>
          </a:p>
        </p:txBody>
      </p:sp>
      <p:sp>
        <p:nvSpPr>
          <p:cNvPr id="4" name="Slide Number Placeholder 3"/>
          <p:cNvSpPr>
            <a:spLocks noGrp="1"/>
          </p:cNvSpPr>
          <p:nvPr>
            <p:ph type="sldNum" sz="quarter" idx="5"/>
          </p:nvPr>
        </p:nvSpPr>
        <p:spPr/>
        <p:txBody>
          <a:bodyPr/>
          <a:lstStyle/>
          <a:p>
            <a:fld id="{D9DC8202-BC64-A34D-B03A-A671D1DA9CC8}" type="slidenum">
              <a:rPr lang="en-US" smtClean="0"/>
              <a:t>11</a:t>
            </a:fld>
            <a:endParaRPr lang="en-US"/>
          </a:p>
        </p:txBody>
      </p:sp>
    </p:spTree>
    <p:extLst>
      <p:ext uri="{BB962C8B-B14F-4D97-AF65-F5344CB8AC3E}">
        <p14:creationId xmlns:p14="http://schemas.microsoft.com/office/powerpoint/2010/main" val="59037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am just showing this one objective here, since it is the most important and requires the most consideration.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objectives were intended to align with the recovery goals specified in the draft recovery plan for SHLA (U.S. Fish and Wildlife Service, 2019). </a:t>
            </a:r>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12</a:t>
            </a:fld>
            <a:endParaRPr lang="en-US"/>
          </a:p>
        </p:txBody>
      </p:sp>
    </p:spTree>
    <p:extLst>
      <p:ext uri="{BB962C8B-B14F-4D97-AF65-F5344CB8AC3E}">
        <p14:creationId xmlns:p14="http://schemas.microsoft.com/office/powerpoint/2010/main" val="385531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need is a logical way to arrange complex alternatives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dirty="0"/>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13</a:t>
            </a:fld>
            <a:endParaRPr lang="en-US"/>
          </a:p>
        </p:txBody>
      </p:sp>
    </p:spTree>
    <p:extLst>
      <p:ext uri="{BB962C8B-B14F-4D97-AF65-F5344CB8AC3E}">
        <p14:creationId xmlns:p14="http://schemas.microsoft.com/office/powerpoint/2010/main" val="3105165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table approach</a:t>
            </a:r>
          </a:p>
        </p:txBody>
      </p:sp>
      <p:sp>
        <p:nvSpPr>
          <p:cNvPr id="4" name="Slide Number Placeholder 3"/>
          <p:cNvSpPr>
            <a:spLocks noGrp="1"/>
          </p:cNvSpPr>
          <p:nvPr>
            <p:ph type="sldNum" sz="quarter" idx="5"/>
          </p:nvPr>
        </p:nvSpPr>
        <p:spPr/>
        <p:txBody>
          <a:bodyPr/>
          <a:lstStyle/>
          <a:p>
            <a:fld id="{0D050B88-79F4-1C48-965A-96E0D3989BC7}" type="slidenum">
              <a:rPr lang="en-US" smtClean="0"/>
              <a:t>14</a:t>
            </a:fld>
            <a:endParaRPr lang="en-US"/>
          </a:p>
        </p:txBody>
      </p:sp>
    </p:spTree>
    <p:extLst>
      <p:ext uri="{BB962C8B-B14F-4D97-AF65-F5344CB8AC3E}">
        <p14:creationId xmlns:p14="http://schemas.microsoft.com/office/powerpoint/2010/main" val="20729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 am showing the method we used to organize lark alternatives, this is known as a strategy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it does is places actions into categories (describe that)</a:t>
            </a:r>
          </a:p>
          <a:p>
            <a:endParaRPr lang="en-US" dirty="0"/>
          </a:p>
        </p:txBody>
      </p:sp>
      <p:sp>
        <p:nvSpPr>
          <p:cNvPr id="4" name="Slide Number Placeholder 3"/>
          <p:cNvSpPr>
            <a:spLocks noGrp="1"/>
          </p:cNvSpPr>
          <p:nvPr>
            <p:ph type="sldNum" sz="quarter" idx="5"/>
          </p:nvPr>
        </p:nvSpPr>
        <p:spPr/>
        <p:txBody>
          <a:bodyPr/>
          <a:lstStyle/>
          <a:p>
            <a:fld id="{0D050B88-79F4-1C48-965A-96E0D3989BC7}" type="slidenum">
              <a:rPr lang="en-US" smtClean="0"/>
              <a:t>15</a:t>
            </a:fld>
            <a:endParaRPr lang="en-US"/>
          </a:p>
        </p:txBody>
      </p:sp>
    </p:spTree>
    <p:extLst>
      <p:ext uri="{BB962C8B-B14F-4D97-AF65-F5344CB8AC3E}">
        <p14:creationId xmlns:p14="http://schemas.microsoft.com/office/powerpoint/2010/main" val="154719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actions from each category and form alternative strategies</a:t>
            </a:r>
          </a:p>
        </p:txBody>
      </p:sp>
      <p:sp>
        <p:nvSpPr>
          <p:cNvPr id="4" name="Slide Number Placeholder 3"/>
          <p:cNvSpPr>
            <a:spLocks noGrp="1"/>
          </p:cNvSpPr>
          <p:nvPr>
            <p:ph type="sldNum" sz="quarter" idx="5"/>
          </p:nvPr>
        </p:nvSpPr>
        <p:spPr/>
        <p:txBody>
          <a:bodyPr/>
          <a:lstStyle/>
          <a:p>
            <a:fld id="{0D050B88-79F4-1C48-965A-96E0D3989BC7}" type="slidenum">
              <a:rPr lang="en-US" smtClean="0"/>
              <a:t>16</a:t>
            </a:fld>
            <a:endParaRPr lang="en-US"/>
          </a:p>
        </p:txBody>
      </p:sp>
    </p:spTree>
    <p:extLst>
      <p:ext uri="{BB962C8B-B14F-4D97-AF65-F5344CB8AC3E}">
        <p14:creationId xmlns:p14="http://schemas.microsoft.com/office/powerpoint/2010/main" val="4210255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alternatives are built by selecting actions from each category</a:t>
            </a:r>
          </a:p>
          <a:p>
            <a:endParaRPr lang="en-US" dirty="0"/>
          </a:p>
          <a:p>
            <a:r>
              <a:rPr lang="en-US" dirty="0"/>
              <a:t>-no assessing all possible, evaluate the strategies we want to</a:t>
            </a:r>
          </a:p>
          <a:p>
            <a:r>
              <a:rPr lang="en-US" dirty="0"/>
              <a:t>-captures the entire process</a:t>
            </a:r>
          </a:p>
          <a:p>
            <a:endParaRPr lang="en-US" dirty="0"/>
          </a:p>
        </p:txBody>
      </p:sp>
      <p:sp>
        <p:nvSpPr>
          <p:cNvPr id="4" name="Slide Number Placeholder 3"/>
          <p:cNvSpPr>
            <a:spLocks noGrp="1"/>
          </p:cNvSpPr>
          <p:nvPr>
            <p:ph type="sldNum" sz="quarter" idx="5"/>
          </p:nvPr>
        </p:nvSpPr>
        <p:spPr/>
        <p:txBody>
          <a:bodyPr/>
          <a:lstStyle/>
          <a:p>
            <a:fld id="{0D050B88-79F4-1C48-965A-96E0D3989BC7}" type="slidenum">
              <a:rPr lang="en-US" smtClean="0"/>
              <a:t>17</a:t>
            </a:fld>
            <a:endParaRPr lang="en-US"/>
          </a:p>
        </p:txBody>
      </p:sp>
    </p:spTree>
    <p:extLst>
      <p:ext uri="{BB962C8B-B14F-4D97-AF65-F5344CB8AC3E}">
        <p14:creationId xmlns:p14="http://schemas.microsoft.com/office/powerpoint/2010/main" val="4130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lang="en-US" dirty="0"/>
              <a:t>Predictions</a:t>
            </a:r>
          </a:p>
          <a:p>
            <a:pPr lvl="1"/>
            <a:r>
              <a:rPr lang="en-US" dirty="0"/>
              <a:t>AND we can’t learn about the outcomes until after we have done it</a:t>
            </a:r>
          </a:p>
          <a:p>
            <a:pPr lvl="1"/>
            <a:r>
              <a:rPr lang="en-US" dirty="0"/>
              <a:t>How do we make smart decisions about SHLA reintroduction if we don’t have all the information we need to make predictions?</a:t>
            </a:r>
          </a:p>
          <a:p>
            <a:pPr lvl="1"/>
            <a:endParaRPr lang="en-US" dirty="0"/>
          </a:p>
          <a:p>
            <a:pPr lvl="1"/>
            <a:r>
              <a:rPr lang="en-US" dirty="0"/>
              <a:t>Elicitation</a:t>
            </a:r>
          </a:p>
          <a:p>
            <a:pPr lvl="1"/>
            <a:r>
              <a:rPr lang="en-US" dirty="0"/>
              <a:t>This decision is going to have to be made without every bit of empirical data we would like, there is simply no other way</a:t>
            </a:r>
          </a:p>
          <a:p>
            <a:pPr lvl="1"/>
            <a:r>
              <a:rPr lang="en-US" dirty="0"/>
              <a:t>Expert elicitation is the best option for making predictions</a:t>
            </a:r>
          </a:p>
          <a:p>
            <a:endParaRPr lang="en-US" dirty="0"/>
          </a:p>
        </p:txBody>
      </p:sp>
      <p:sp>
        <p:nvSpPr>
          <p:cNvPr id="4" name="Slide Number Placeholder 3"/>
          <p:cNvSpPr>
            <a:spLocks noGrp="1"/>
          </p:cNvSpPr>
          <p:nvPr>
            <p:ph type="sldNum" sz="quarter" idx="5"/>
          </p:nvPr>
        </p:nvSpPr>
        <p:spPr/>
        <p:txBody>
          <a:bodyPr/>
          <a:lstStyle/>
          <a:p>
            <a:fld id="{66D54468-5433-DF49-A46E-A3913059290C}" type="slidenum">
              <a:rPr lang="en-US" smtClean="0"/>
              <a:t>18</a:t>
            </a:fld>
            <a:endParaRPr lang="en-US"/>
          </a:p>
        </p:txBody>
      </p:sp>
    </p:spTree>
    <p:extLst>
      <p:ext uri="{BB962C8B-B14F-4D97-AF65-F5344CB8AC3E}">
        <p14:creationId xmlns:p14="http://schemas.microsoft.com/office/powerpoint/2010/main" val="3982355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So we need to get information using expert elicitation</a:t>
            </a:r>
          </a:p>
          <a:p>
            <a:pPr lvl="1"/>
            <a:endParaRPr lang="en-US" dirty="0"/>
          </a:p>
          <a:p>
            <a:pPr lvl="1"/>
            <a:r>
              <a:rPr lang="en-US" dirty="0"/>
              <a:t>This decision is going to have to be made without every bit of empirical data we would like, there is simply no other way</a:t>
            </a:r>
          </a:p>
          <a:p>
            <a:pPr lvl="1"/>
            <a:r>
              <a:rPr lang="en-US" dirty="0"/>
              <a:t>Expert elicitation is the best option for making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19</a:t>
            </a:fld>
            <a:endParaRPr lang="en-US"/>
          </a:p>
        </p:txBody>
      </p:sp>
    </p:spTree>
    <p:extLst>
      <p:ext uri="{BB962C8B-B14F-4D97-AF65-F5344CB8AC3E}">
        <p14:creationId xmlns:p14="http://schemas.microsoft.com/office/powerpoint/2010/main" val="3444523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Tradeoffs – for example, money vs. species outcomes</a:t>
            </a:r>
          </a:p>
          <a:p>
            <a:endParaRPr lang="en-US" dirty="0"/>
          </a:p>
          <a:p>
            <a:r>
              <a:rPr lang="en-US" dirty="0"/>
              <a:t>To overcome some of the complexity and difficulty, we need a tractable way to think about the problem</a:t>
            </a:r>
          </a:p>
        </p:txBody>
      </p:sp>
      <p:sp>
        <p:nvSpPr>
          <p:cNvPr id="4" name="Slide Number Placeholder 3"/>
          <p:cNvSpPr>
            <a:spLocks noGrp="1"/>
          </p:cNvSpPr>
          <p:nvPr>
            <p:ph type="sldNum" sz="quarter" idx="5"/>
          </p:nvPr>
        </p:nvSpPr>
        <p:spPr/>
        <p:txBody>
          <a:bodyPr/>
          <a:lstStyle/>
          <a:p>
            <a:fld id="{66D54468-5433-DF49-A46E-A3913059290C}" type="slidenum">
              <a:rPr lang="en-US" smtClean="0"/>
              <a:t>2</a:t>
            </a:fld>
            <a:endParaRPr lang="en-US"/>
          </a:p>
        </p:txBody>
      </p:sp>
    </p:spTree>
    <p:extLst>
      <p:ext uri="{BB962C8B-B14F-4D97-AF65-F5344CB8AC3E}">
        <p14:creationId xmlns:p14="http://schemas.microsoft.com/office/powerpoint/2010/main" val="2497283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first elicitation process we elicited demographic rates for the most promising potential release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what would survival and fecundity be like if larks were at these sites?</a:t>
            </a:r>
          </a:p>
        </p:txBody>
      </p:sp>
      <p:sp>
        <p:nvSpPr>
          <p:cNvPr id="4" name="Slide Number Placeholder 3"/>
          <p:cNvSpPr>
            <a:spLocks noGrp="1"/>
          </p:cNvSpPr>
          <p:nvPr>
            <p:ph type="sldNum" sz="quarter" idx="5"/>
          </p:nvPr>
        </p:nvSpPr>
        <p:spPr/>
        <p:txBody>
          <a:bodyPr/>
          <a:lstStyle/>
          <a:p>
            <a:fld id="{D9DC8202-BC64-A34D-B03A-A671D1DA9CC8}" type="slidenum">
              <a:rPr lang="en-US" smtClean="0"/>
              <a:t>20</a:t>
            </a:fld>
            <a:endParaRPr lang="en-US"/>
          </a:p>
        </p:txBody>
      </p:sp>
    </p:spTree>
    <p:extLst>
      <p:ext uri="{BB962C8B-B14F-4D97-AF65-F5344CB8AC3E}">
        <p14:creationId xmlns:p14="http://schemas.microsoft.com/office/powerpoint/2010/main" val="2042685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our first elicitation process we elicited demographic rates for the most promising potential release sites</a:t>
            </a:r>
          </a:p>
          <a:p>
            <a:endParaRPr lang="en-US" dirty="0"/>
          </a:p>
          <a:p>
            <a:endParaRPr lang="en-US" dirty="0"/>
          </a:p>
          <a:p>
            <a:r>
              <a:rPr lang="en-US" dirty="0"/>
              <a:t>Occupied is black</a:t>
            </a:r>
          </a:p>
          <a:p>
            <a:endParaRPr lang="en-US" dirty="0"/>
          </a:p>
          <a:p>
            <a:endParaRPr lang="en-US" dirty="0"/>
          </a:p>
          <a:p>
            <a:r>
              <a:rPr lang="en-US" dirty="0"/>
              <a:t>SHLA Occ breeding sites</a:t>
            </a:r>
          </a:p>
          <a:p>
            <a:r>
              <a:rPr lang="en-US" dirty="0"/>
              <a:t>And Potential release sites</a:t>
            </a:r>
          </a:p>
          <a:p>
            <a:r>
              <a:rPr lang="en-US" dirty="0"/>
              <a:t>In South Puget Sound</a:t>
            </a:r>
          </a:p>
        </p:txBody>
      </p:sp>
      <p:sp>
        <p:nvSpPr>
          <p:cNvPr id="4" name="Slide Number Placeholder 3"/>
          <p:cNvSpPr>
            <a:spLocks noGrp="1"/>
          </p:cNvSpPr>
          <p:nvPr>
            <p:ph type="sldNum" sz="quarter" idx="5"/>
          </p:nvPr>
        </p:nvSpPr>
        <p:spPr/>
        <p:txBody>
          <a:bodyPr/>
          <a:lstStyle/>
          <a:p>
            <a:fld id="{66D54468-5433-DF49-A46E-A3913059290C}" type="slidenum">
              <a:rPr lang="en-US" smtClean="0"/>
              <a:t>21</a:t>
            </a:fld>
            <a:endParaRPr lang="en-US"/>
          </a:p>
        </p:txBody>
      </p:sp>
    </p:spTree>
    <p:extLst>
      <p:ext uri="{BB962C8B-B14F-4D97-AF65-F5344CB8AC3E}">
        <p14:creationId xmlns:p14="http://schemas.microsoft.com/office/powerpoint/2010/main" val="3468816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Color coded textbox titles – remove legend, bigger pictures</a:t>
            </a:r>
          </a:p>
          <a:p>
            <a:endParaRPr lang="en-US" dirty="0"/>
          </a:p>
          <a:p>
            <a:r>
              <a:rPr lang="en-US" dirty="0"/>
              <a:t>Assembled a group of experts and as a group we went out to visit 5 promising potential release sites</a:t>
            </a:r>
          </a:p>
          <a:p>
            <a:r>
              <a:rPr lang="en-US" dirty="0"/>
              <a:t>Following site visits, we elicited information from the group following formal methods – which I don’t have time to get into here</a:t>
            </a:r>
          </a:p>
          <a:p>
            <a:endParaRPr lang="en-US" dirty="0"/>
          </a:p>
          <a:p>
            <a:r>
              <a:rPr lang="en-US" dirty="0"/>
              <a:t>But what we got out of this round of elicitation, is </a:t>
            </a:r>
          </a:p>
          <a:p>
            <a:endParaRPr lang="en-US" dirty="0"/>
          </a:p>
          <a:p>
            <a:endParaRPr lang="en-US" dirty="0"/>
          </a:p>
          <a:p>
            <a:r>
              <a:rPr lang="en-US" dirty="0"/>
              <a:t>Remove the titles</a:t>
            </a:r>
          </a:p>
        </p:txBody>
      </p:sp>
      <p:sp>
        <p:nvSpPr>
          <p:cNvPr id="4" name="Slide Number Placeholder 3"/>
          <p:cNvSpPr>
            <a:spLocks noGrp="1"/>
          </p:cNvSpPr>
          <p:nvPr>
            <p:ph type="sldNum" sz="quarter" idx="5"/>
          </p:nvPr>
        </p:nvSpPr>
        <p:spPr/>
        <p:txBody>
          <a:bodyPr/>
          <a:lstStyle/>
          <a:p>
            <a:fld id="{66D54468-5433-DF49-A46E-A3913059290C}" type="slidenum">
              <a:rPr lang="en-US" smtClean="0"/>
              <a:t>22</a:t>
            </a:fld>
            <a:endParaRPr lang="en-US"/>
          </a:p>
        </p:txBody>
      </p:sp>
    </p:spTree>
    <p:extLst>
      <p:ext uri="{BB962C8B-B14F-4D97-AF65-F5344CB8AC3E}">
        <p14:creationId xmlns:p14="http://schemas.microsoft.com/office/powerpoint/2010/main" val="198540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Add in carrying capacity?</a:t>
            </a:r>
          </a:p>
          <a:p>
            <a:r>
              <a:rPr lang="en-US" dirty="0"/>
              <a:t>Flow chart throughout the process, with difference between rounds</a:t>
            </a:r>
          </a:p>
        </p:txBody>
      </p:sp>
      <p:sp>
        <p:nvSpPr>
          <p:cNvPr id="4" name="Slide Number Placeholder 3"/>
          <p:cNvSpPr>
            <a:spLocks noGrp="1"/>
          </p:cNvSpPr>
          <p:nvPr>
            <p:ph type="sldNum" sz="quarter" idx="5"/>
          </p:nvPr>
        </p:nvSpPr>
        <p:spPr/>
        <p:txBody>
          <a:bodyPr/>
          <a:lstStyle/>
          <a:p>
            <a:fld id="{0D050B88-79F4-1C48-965A-96E0D3989BC7}" type="slidenum">
              <a:rPr lang="en-US" smtClean="0"/>
              <a:t>23</a:t>
            </a:fld>
            <a:endParaRPr lang="en-US"/>
          </a:p>
        </p:txBody>
      </p:sp>
    </p:spTree>
    <p:extLst>
      <p:ext uri="{BB962C8B-B14F-4D97-AF65-F5344CB8AC3E}">
        <p14:creationId xmlns:p14="http://schemas.microsoft.com/office/powerpoint/2010/main" val="1487943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050B88-79F4-1C48-965A-96E0D3989BC7}" type="slidenum">
              <a:rPr lang="en-US" smtClean="0"/>
              <a:t>24</a:t>
            </a:fld>
            <a:endParaRPr lang="en-US"/>
          </a:p>
        </p:txBody>
      </p:sp>
    </p:spTree>
    <p:extLst>
      <p:ext uri="{BB962C8B-B14F-4D97-AF65-F5344CB8AC3E}">
        <p14:creationId xmlns:p14="http://schemas.microsoft.com/office/powerpoint/2010/main" val="1944508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point elicitation method</a:t>
            </a:r>
          </a:p>
          <a:p>
            <a:r>
              <a:rPr lang="en-US" dirty="0"/>
              <a:t>Modified Delphi process</a:t>
            </a:r>
          </a:p>
        </p:txBody>
      </p:sp>
      <p:sp>
        <p:nvSpPr>
          <p:cNvPr id="4" name="Slide Number Placeholder 3"/>
          <p:cNvSpPr>
            <a:spLocks noGrp="1"/>
          </p:cNvSpPr>
          <p:nvPr>
            <p:ph type="sldNum" sz="quarter" idx="5"/>
          </p:nvPr>
        </p:nvSpPr>
        <p:spPr/>
        <p:txBody>
          <a:bodyPr/>
          <a:lstStyle/>
          <a:p>
            <a:fld id="{0D050B88-79F4-1C48-965A-96E0D3989BC7}" type="slidenum">
              <a:rPr lang="en-US" smtClean="0"/>
              <a:t>27</a:t>
            </a:fld>
            <a:endParaRPr lang="en-US"/>
          </a:p>
        </p:txBody>
      </p:sp>
    </p:spTree>
    <p:extLst>
      <p:ext uri="{BB962C8B-B14F-4D97-AF65-F5344CB8AC3E}">
        <p14:creationId xmlns:p14="http://schemas.microsoft.com/office/powerpoint/2010/main" val="3316009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Elicited distributions for survival and fecundity at each site</a:t>
            </a:r>
          </a:p>
          <a:p>
            <a:r>
              <a:rPr lang="en-US" dirty="0"/>
              <a:t>Now, these can be used to make predictions about larks at any of these sites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still need information on other management actions, but we need to undergo another round of elicitation for them</a:t>
            </a:r>
          </a:p>
        </p:txBody>
      </p:sp>
      <p:sp>
        <p:nvSpPr>
          <p:cNvPr id="4" name="Slide Number Placeholder 3"/>
          <p:cNvSpPr>
            <a:spLocks noGrp="1"/>
          </p:cNvSpPr>
          <p:nvPr>
            <p:ph type="sldNum" sz="quarter" idx="5"/>
          </p:nvPr>
        </p:nvSpPr>
        <p:spPr/>
        <p:txBody>
          <a:bodyPr/>
          <a:lstStyle/>
          <a:p>
            <a:fld id="{66D54468-5433-DF49-A46E-A3913059290C}" type="slidenum">
              <a:rPr lang="en-US" smtClean="0"/>
              <a:t>28</a:t>
            </a:fld>
            <a:endParaRPr lang="en-US"/>
          </a:p>
        </p:txBody>
      </p:sp>
    </p:spTree>
    <p:extLst>
      <p:ext uri="{BB962C8B-B14F-4D97-AF65-F5344CB8AC3E}">
        <p14:creationId xmlns:p14="http://schemas.microsoft.com/office/powerpoint/2010/main" val="237134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 am showing some initial predictions, just looking at the predicted total number of adults under scenarios where 5,10,15 </a:t>
            </a:r>
            <a:r>
              <a:rPr lang="en-US" dirty="0" err="1"/>
              <a:t>adultls</a:t>
            </a:r>
            <a:r>
              <a:rPr lang="en-US" dirty="0"/>
              <a:t> are released</a:t>
            </a:r>
          </a:p>
          <a:p>
            <a:endParaRPr lang="en-US" dirty="0"/>
          </a:p>
          <a:p>
            <a:endParaRPr lang="en-US" dirty="0"/>
          </a:p>
          <a:p>
            <a:r>
              <a:rPr lang="en-US" dirty="0"/>
              <a:t>Experts agree with the what they saw at the sites</a:t>
            </a:r>
          </a:p>
          <a:p>
            <a:r>
              <a:rPr lang="en-US" dirty="0"/>
              <a:t>Interestingly, when we went out to visit the sites, the experts were all very excited about the potential at glacial heritage. In that way, our use of expert elicitation hasn’t uncovered some unknown preference, but has quantified and documented it in a way that can be updated after the ability to model using empirical data. </a:t>
            </a:r>
          </a:p>
          <a:p>
            <a:endParaRPr lang="en-US" dirty="0"/>
          </a:p>
          <a:p>
            <a:endParaRPr lang="en-US" dirty="0"/>
          </a:p>
          <a:p>
            <a:r>
              <a:rPr lang="en-US" dirty="0"/>
              <a:t>Here I am showing some initial predictions about adult and juvenile larks at the 5 potential sites if 20 adults were released.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these are just initial predictions and do not include any other management action effects or post-release effects.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really just to illustrate how predictions will be made once we have all the elicited information we need.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to show how expert elicitation and predictions will allow us to compare various strategies.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D54468-5433-DF49-A46E-A3913059290C}" type="slidenum">
              <a:rPr lang="en-US" smtClean="0"/>
              <a:t>29</a:t>
            </a:fld>
            <a:endParaRPr lang="en-US"/>
          </a:p>
        </p:txBody>
      </p:sp>
    </p:spTree>
    <p:extLst>
      <p:ext uri="{BB962C8B-B14F-4D97-AF65-F5344CB8AC3E}">
        <p14:creationId xmlns:p14="http://schemas.microsoft.com/office/powerpoint/2010/main" val="166026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is what happens if we do 3 additional releases in years 1,2,and 3</a:t>
            </a:r>
          </a:p>
          <a:p>
            <a:endParaRPr lang="en-US" dirty="0"/>
          </a:p>
          <a:p>
            <a:r>
              <a:rPr lang="en-US" dirty="0"/>
              <a:t>Experts agree with the what they saw at the sites</a:t>
            </a:r>
          </a:p>
          <a:p>
            <a:r>
              <a:rPr lang="en-US" dirty="0"/>
              <a:t>Interestingly, when we went out to visit the sites, the experts were all very excited about the potential at glacial heritage. In that way, our use of expert elicitation hasn’t uncovered some unknown preference, but has quantified and documented it in a way that can be updated after the ability to model using empirical data. </a:t>
            </a:r>
          </a:p>
          <a:p>
            <a:endParaRPr lang="en-US" dirty="0"/>
          </a:p>
          <a:p>
            <a:r>
              <a:rPr lang="en-US" dirty="0"/>
              <a:t>Additional management actions will be included, but we need to undergo another round of elicitation for effects of other management effects</a:t>
            </a:r>
          </a:p>
          <a:p>
            <a:r>
              <a:rPr lang="en-US" dirty="0"/>
              <a:t>Post release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Doug post release paper as next steps</a:t>
            </a:r>
          </a:p>
          <a:p>
            <a:endParaRPr lang="en-US" dirty="0"/>
          </a:p>
          <a:p>
            <a:endParaRPr lang="en-US" dirty="0"/>
          </a:p>
          <a:p>
            <a:endParaRPr lang="en-US" dirty="0"/>
          </a:p>
          <a:p>
            <a:r>
              <a:rPr lang="en-US" dirty="0"/>
              <a:t>Here I am showing some initial predictions about adult and juvenile larks at the 5 potential sites if 20 adults were released.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these are just initial predictions and do not include any other management action effects or post-release effects.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really just to illustrate how predictions will be made once we have all the elicited information we need.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to show how expert elicitation and predictions will allow us to compare various strategies.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D54468-5433-DF49-A46E-A3913059290C}" type="slidenum">
              <a:rPr lang="en-US" smtClean="0"/>
              <a:t>30</a:t>
            </a:fld>
            <a:endParaRPr lang="en-US"/>
          </a:p>
        </p:txBody>
      </p:sp>
    </p:spTree>
    <p:extLst>
      <p:ext uri="{BB962C8B-B14F-4D97-AF65-F5344CB8AC3E}">
        <p14:creationId xmlns:p14="http://schemas.microsoft.com/office/powerpoint/2010/main" val="3683166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Experts preferences and knowledge was quantified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when we went out to visit the sites, the experts were all very excited about the potential at glacial heritage. In that way, our use of expert elicitation hasn’t uncovered some unknown preference, but has quantified and documented it in a way that can be updated after the ability to model using empirical data. </a:t>
            </a:r>
          </a:p>
          <a:p>
            <a:endParaRPr lang="en-US" dirty="0"/>
          </a:p>
        </p:txBody>
      </p:sp>
      <p:sp>
        <p:nvSpPr>
          <p:cNvPr id="4" name="Slide Number Placeholder 3"/>
          <p:cNvSpPr>
            <a:spLocks noGrp="1"/>
          </p:cNvSpPr>
          <p:nvPr>
            <p:ph type="sldNum" sz="quarter" idx="5"/>
          </p:nvPr>
        </p:nvSpPr>
        <p:spPr/>
        <p:txBody>
          <a:bodyPr/>
          <a:lstStyle/>
          <a:p>
            <a:fld id="{0D050B88-79F4-1C48-965A-96E0D3989BC7}" type="slidenum">
              <a:rPr lang="en-US" smtClean="0"/>
              <a:t>31</a:t>
            </a:fld>
            <a:endParaRPr lang="en-US"/>
          </a:p>
        </p:txBody>
      </p:sp>
    </p:spTree>
    <p:extLst>
      <p:ext uri="{BB962C8B-B14F-4D97-AF65-F5344CB8AC3E}">
        <p14:creationId xmlns:p14="http://schemas.microsoft.com/office/powerpoint/2010/main" val="382637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SDM is a great tool for dealing with and organizing complex problems</a:t>
            </a:r>
          </a:p>
          <a:p>
            <a:r>
              <a:rPr lang="en-US" dirty="0"/>
              <a:t>Basically, SDM breaks the problem down into components</a:t>
            </a:r>
          </a:p>
          <a:p>
            <a:r>
              <a:rPr lang="en-US" dirty="0"/>
              <a:t>Start the top</a:t>
            </a:r>
          </a:p>
          <a:p>
            <a:endParaRPr lang="en-US" dirty="0"/>
          </a:p>
          <a:p>
            <a:r>
              <a:rPr lang="en-US" dirty="0"/>
              <a:t>From the words of Hugh </a:t>
            </a:r>
            <a:r>
              <a:rPr lang="en-US" dirty="0" err="1"/>
              <a:t>Possingham</a:t>
            </a:r>
            <a:r>
              <a:rPr lang="en-US" dirty="0"/>
              <a:t>:</a:t>
            </a:r>
          </a:p>
          <a:p>
            <a:r>
              <a:rPr lang="en-US" dirty="0"/>
              <a:t>-Objectives – what do we want</a:t>
            </a:r>
          </a:p>
          <a:p>
            <a:r>
              <a:rPr lang="en-US" dirty="0"/>
              <a:t>-alternatives – what can we do</a:t>
            </a:r>
          </a:p>
          <a:p>
            <a:r>
              <a:rPr lang="en-US" dirty="0"/>
              <a:t>-predictions – how does what we do change what we want</a:t>
            </a:r>
          </a:p>
          <a:p>
            <a:r>
              <a:rPr lang="en-US" dirty="0"/>
              <a:t>-optimize – pick the best things to do to get what we want</a:t>
            </a:r>
          </a:p>
          <a:p>
            <a:r>
              <a:rPr lang="en-US" dirty="0"/>
              <a:t>-decide - do </a:t>
            </a:r>
          </a:p>
          <a:p>
            <a:endParaRPr lang="en-US" dirty="0"/>
          </a:p>
          <a:p>
            <a:endParaRPr lang="en-US" dirty="0"/>
          </a:p>
          <a:p>
            <a:endParaRPr lang="en-US" dirty="0"/>
          </a:p>
          <a:p>
            <a:r>
              <a:rPr lang="en-US" dirty="0"/>
              <a:t>This is the SDM process, how the problem is decomposed</a:t>
            </a:r>
          </a:p>
          <a:p>
            <a:r>
              <a:rPr lang="en-US" dirty="0"/>
              <a:t>Start at the top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established a working group of decision makers, stakeholders, and scientific experts to develop these components</a:t>
            </a:r>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3</a:t>
            </a:fld>
            <a:endParaRPr lang="en-US"/>
          </a:p>
        </p:txBody>
      </p:sp>
    </p:spTree>
    <p:extLst>
      <p:ext uri="{BB962C8B-B14F-4D97-AF65-F5344CB8AC3E}">
        <p14:creationId xmlns:p14="http://schemas.microsoft.com/office/powerpoint/2010/main" val="3147893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still a work in process and need to finish up some elicitation and predictions, but the end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Transparent and adaptable – expert elicitation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Broader -&gt; reintroduction case studies bullet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still a work in progress, but the end result will </a:t>
            </a:r>
            <a:r>
              <a:rPr lang="en-US" dirty="0" err="1"/>
              <a:t>provice</a:t>
            </a:r>
            <a:r>
              <a:rPr lang="en-US" dirty="0"/>
              <a:t> managers and stakeholders with a framework for evaluating lark reintroduction strategies and help them make informed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would not have gotten very far without expert elicitation</a:t>
            </a:r>
          </a:p>
        </p:txBody>
      </p:sp>
      <p:sp>
        <p:nvSpPr>
          <p:cNvPr id="4" name="Slide Number Placeholder 3"/>
          <p:cNvSpPr>
            <a:spLocks noGrp="1"/>
          </p:cNvSpPr>
          <p:nvPr>
            <p:ph type="sldNum" sz="quarter" idx="5"/>
          </p:nvPr>
        </p:nvSpPr>
        <p:spPr/>
        <p:txBody>
          <a:bodyPr/>
          <a:lstStyle/>
          <a:p>
            <a:fld id="{D9DC8202-BC64-A34D-B03A-A671D1DA9CC8}" type="slidenum">
              <a:rPr lang="en-US" smtClean="0"/>
              <a:t>32</a:t>
            </a:fld>
            <a:endParaRPr lang="en-US"/>
          </a:p>
        </p:txBody>
      </p:sp>
    </p:spTree>
    <p:extLst>
      <p:ext uri="{BB962C8B-B14F-4D97-AF65-F5344CB8AC3E}">
        <p14:creationId xmlns:p14="http://schemas.microsoft.com/office/powerpoint/2010/main" val="3931013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Add Gary and Abby as co-authors on this</a:t>
            </a:r>
          </a:p>
        </p:txBody>
      </p:sp>
      <p:sp>
        <p:nvSpPr>
          <p:cNvPr id="4" name="Slide Number Placeholder 3"/>
          <p:cNvSpPr>
            <a:spLocks noGrp="1"/>
          </p:cNvSpPr>
          <p:nvPr>
            <p:ph type="sldNum" sz="quarter" idx="5"/>
          </p:nvPr>
        </p:nvSpPr>
        <p:spPr/>
        <p:txBody>
          <a:bodyPr/>
          <a:lstStyle/>
          <a:p>
            <a:fld id="{66D54468-5433-DF49-A46E-A3913059290C}" type="slidenum">
              <a:rPr lang="en-US" smtClean="0"/>
              <a:t>33</a:t>
            </a:fld>
            <a:endParaRPr lang="en-US"/>
          </a:p>
        </p:txBody>
      </p:sp>
    </p:spTree>
    <p:extLst>
      <p:ext uri="{BB962C8B-B14F-4D97-AF65-F5344CB8AC3E}">
        <p14:creationId xmlns:p14="http://schemas.microsoft.com/office/powerpoint/2010/main" val="350557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run into a challenge when it comes to predictions in reintroductions a lot of the time</a:t>
            </a:r>
          </a:p>
          <a:p>
            <a:endParaRPr lang="en-US" dirty="0"/>
          </a:p>
          <a:p>
            <a:r>
              <a:rPr lang="en-US" dirty="0"/>
              <a:t>We need information on actions that haven’t been done yet</a:t>
            </a:r>
          </a:p>
          <a:p>
            <a:pPr lvl="1"/>
            <a:r>
              <a:rPr lang="en-US" dirty="0"/>
              <a:t>AND we can’t learn about the outcomes until after we have done it</a:t>
            </a:r>
          </a:p>
          <a:p>
            <a:r>
              <a:rPr lang="en-US" dirty="0"/>
              <a:t>So how do we make smart reintroduction decisions if we don’t have all the information (or any) necessary to make predictions?</a:t>
            </a:r>
          </a:p>
          <a:p>
            <a:endParaRPr lang="en-US" dirty="0"/>
          </a:p>
          <a:p>
            <a:r>
              <a:rPr lang="en-US" dirty="0"/>
              <a:t>Expert elicitation</a:t>
            </a:r>
          </a:p>
          <a:p>
            <a:endParaRPr lang="en-US" dirty="0"/>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4</a:t>
            </a:fld>
            <a:endParaRPr lang="en-US"/>
          </a:p>
        </p:txBody>
      </p:sp>
    </p:spTree>
    <p:extLst>
      <p:ext uri="{BB962C8B-B14F-4D97-AF65-F5344CB8AC3E}">
        <p14:creationId xmlns:p14="http://schemas.microsoft.com/office/powerpoint/2010/main" val="355207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For </a:t>
            </a:r>
            <a:r>
              <a:rPr lang="en-US" strike="noStrike" dirty="0" err="1"/>
              <a:t>reintro</a:t>
            </a:r>
            <a:r>
              <a:rPr lang="en-US" strike="noStrike"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Obviously, empirical data are preferred, but during initial efforts they might not be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Use it everyday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 asking which alternative is best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that does help capture</a:t>
            </a:r>
          </a:p>
          <a:p>
            <a:pPr lvl="2"/>
            <a:r>
              <a:rPr lang="en-US" strike="noStrike" dirty="0"/>
              <a:t>Capturing an experts understanding about how a system works</a:t>
            </a:r>
          </a:p>
          <a:p>
            <a:pPr lvl="2"/>
            <a:r>
              <a:rPr lang="en-US" strike="noStrike" dirty="0"/>
              <a:t>Understanding how they came to that alternative</a:t>
            </a:r>
          </a:p>
          <a:p>
            <a:pPr lvl="0"/>
            <a:r>
              <a:rPr lang="en-US" strike="noStrike" dirty="0"/>
              <a:t>Through EE, we are making it explicit </a:t>
            </a:r>
          </a:p>
          <a:p>
            <a:pPr lvl="0"/>
            <a:r>
              <a:rPr lang="en-US" strike="noStrike" dirty="0"/>
              <a:t>This allows the initial judgement to be updated later with empirical data and understand how decisions were made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expert elicitation for reintroduction decisions is the best option we have in data limited situations</a:t>
            </a:r>
          </a:p>
          <a:p>
            <a:endParaRPr lang="en-US" dirty="0"/>
          </a:p>
          <a:p>
            <a:endParaRPr lang="en-US" dirty="0"/>
          </a:p>
          <a:p>
            <a:r>
              <a:rPr lang="en-US" dirty="0"/>
              <a:t>Usually do something implicit and just ask experts what they think is best, don’t consider difference between experts</a:t>
            </a:r>
          </a:p>
          <a:p>
            <a:r>
              <a:rPr lang="en-US" dirty="0"/>
              <a:t>-capturing the expert’s understanding about how the system works</a:t>
            </a:r>
          </a:p>
          <a:p>
            <a:r>
              <a:rPr lang="en-US" dirty="0"/>
              <a:t>Understand how they came to the alternative</a:t>
            </a:r>
          </a:p>
        </p:txBody>
      </p:sp>
      <p:sp>
        <p:nvSpPr>
          <p:cNvPr id="4" name="Slide Number Placeholder 3"/>
          <p:cNvSpPr>
            <a:spLocks noGrp="1"/>
          </p:cNvSpPr>
          <p:nvPr>
            <p:ph type="sldNum" sz="quarter" idx="5"/>
          </p:nvPr>
        </p:nvSpPr>
        <p:spPr/>
        <p:txBody>
          <a:bodyPr/>
          <a:lstStyle/>
          <a:p>
            <a:fld id="{0D050B88-79F4-1C48-965A-96E0D3989BC7}" type="slidenum">
              <a:rPr lang="en-US" smtClean="0"/>
              <a:t>5</a:t>
            </a:fld>
            <a:endParaRPr lang="en-US"/>
          </a:p>
        </p:txBody>
      </p:sp>
    </p:spTree>
    <p:extLst>
      <p:ext uri="{BB962C8B-B14F-4D97-AF65-F5344CB8AC3E}">
        <p14:creationId xmlns:p14="http://schemas.microsoft.com/office/powerpoint/2010/main" val="271995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my dissertation research focuses on using decision tools to approach 3 reintroduction case studies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utilizes expert elicitation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So instead, today ...</a:t>
            </a:r>
          </a:p>
        </p:txBody>
      </p:sp>
      <p:sp>
        <p:nvSpPr>
          <p:cNvPr id="4" name="Slide Number Placeholder 3"/>
          <p:cNvSpPr>
            <a:spLocks noGrp="1"/>
          </p:cNvSpPr>
          <p:nvPr>
            <p:ph type="sldNum" sz="quarter" idx="5"/>
          </p:nvPr>
        </p:nvSpPr>
        <p:spPr/>
        <p:txBody>
          <a:bodyPr/>
          <a:lstStyle/>
          <a:p>
            <a:fld id="{D9DC8202-BC64-A34D-B03A-A671D1DA9CC8}" type="slidenum">
              <a:rPr lang="en-US" smtClean="0"/>
              <a:t>6</a:t>
            </a:fld>
            <a:endParaRPr lang="en-US"/>
          </a:p>
        </p:txBody>
      </p:sp>
    </p:spTree>
    <p:extLst>
      <p:ext uri="{BB962C8B-B14F-4D97-AF65-F5344CB8AC3E}">
        <p14:creationId xmlns:p14="http://schemas.microsoft.com/office/powerpoint/2010/main" val="113688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My last chapter is focused on developing a framework for reintroduction SHLA in WA state</a:t>
            </a:r>
          </a:p>
          <a:p>
            <a:r>
              <a:rPr lang="en-US" dirty="0"/>
              <a:t>I’m going to focus the rest of the talk on this project</a:t>
            </a:r>
          </a:p>
        </p:txBody>
      </p:sp>
      <p:sp>
        <p:nvSpPr>
          <p:cNvPr id="4" name="Slide Number Placeholder 3"/>
          <p:cNvSpPr>
            <a:spLocks noGrp="1"/>
          </p:cNvSpPr>
          <p:nvPr>
            <p:ph type="sldNum" sz="quarter" idx="5"/>
          </p:nvPr>
        </p:nvSpPr>
        <p:spPr/>
        <p:txBody>
          <a:bodyPr/>
          <a:lstStyle/>
          <a:p>
            <a:fld id="{D9DC8202-BC64-A34D-B03A-A671D1DA9CC8}" type="slidenum">
              <a:rPr lang="en-US" smtClean="0"/>
              <a:t>7</a:t>
            </a:fld>
            <a:endParaRPr lang="en-US"/>
          </a:p>
        </p:txBody>
      </p:sp>
    </p:spTree>
    <p:extLst>
      <p:ext uri="{BB962C8B-B14F-4D97-AF65-F5344CB8AC3E}">
        <p14:creationId xmlns:p14="http://schemas.microsoft.com/office/powerpoint/2010/main" val="4089722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8</a:t>
            </a:fld>
            <a:endParaRPr lang="en-US"/>
          </a:p>
        </p:txBody>
      </p:sp>
    </p:spTree>
    <p:extLst>
      <p:ext uri="{BB962C8B-B14F-4D97-AF65-F5344CB8AC3E}">
        <p14:creationId xmlns:p14="http://schemas.microsoft.com/office/powerpoint/2010/main" val="2057262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has been a marked breeding range contraction from their historic and today there are 4 regionally recognized populations – as you can see on the left</a:t>
            </a:r>
          </a:p>
          <a:p>
            <a:r>
              <a:rPr lang="en-US" dirty="0"/>
              <a:t>This is a result of human disturbance, habitat loss, and the cessation of natural ecological disturbances that create open and bare ground breeding habitat</a:t>
            </a:r>
          </a:p>
          <a:p>
            <a:r>
              <a:rPr lang="en-US" dirty="0"/>
              <a:t>In Puget sound – these populations occur on human dominated landscapes, such as on airports or military bases, that’s because human activities mimic those lost ecological processes </a:t>
            </a:r>
          </a:p>
          <a:p>
            <a:endParaRPr lang="en-US" dirty="0"/>
          </a:p>
        </p:txBody>
      </p:sp>
      <p:sp>
        <p:nvSpPr>
          <p:cNvPr id="4" name="Slide Number Placeholder 3"/>
          <p:cNvSpPr>
            <a:spLocks noGrp="1"/>
          </p:cNvSpPr>
          <p:nvPr>
            <p:ph type="sldNum" sz="quarter" idx="5"/>
          </p:nvPr>
        </p:nvSpPr>
        <p:spPr/>
        <p:txBody>
          <a:bodyPr/>
          <a:lstStyle/>
          <a:p>
            <a:fld id="{D9DC8202-BC64-A34D-B03A-A671D1DA9CC8}" type="slidenum">
              <a:rPr lang="en-US" smtClean="0"/>
              <a:t>9</a:t>
            </a:fld>
            <a:endParaRPr lang="en-US"/>
          </a:p>
        </p:txBody>
      </p:sp>
    </p:spTree>
    <p:extLst>
      <p:ext uri="{BB962C8B-B14F-4D97-AF65-F5344CB8AC3E}">
        <p14:creationId xmlns:p14="http://schemas.microsoft.com/office/powerpoint/2010/main" val="178472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1C833-A4E4-58C7-CC60-A886BC5D2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81739D-A283-26B3-1DB4-A9907E32D0EF}"/>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EF6568-2A7C-0EC3-7A57-E829D4598421}"/>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803D76FB-59AE-096F-49AF-ADF2BEDF7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F01A42-D54D-AE17-A1BB-215FEDDC0B18}"/>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24539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76EE-38C4-7CC2-2EEA-EBB5E6908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9A5B0-D238-E9F5-F82B-F1B6BDA90F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62F64F-F737-4363-250E-D955DC18DCDF}"/>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2115C9E2-A870-4E4D-0D4D-0968A15CF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68353-1C05-DD72-BA75-EF3173CE0F81}"/>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384353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C88B22-7E69-DF87-E24B-6C5FAD7B853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1EC77F-CF71-1988-20F3-E75430CEA618}"/>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EF4AC-CF51-5962-CA4E-1FBE95142CC2}"/>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EDC48270-BA44-3952-6F3E-85B858BB0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31B96-1A8F-D61B-19D1-EAE100B13378}"/>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2028197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A76B-25F7-3722-3250-67CED3D434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9BE460-5AE6-D267-B020-1D4AD1145F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9853C-707F-9CC5-3126-4E9185738D80}"/>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F0208779-ABBB-3426-D785-106F24546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6FCC09-AE2E-FD01-FCB8-2C181F01A35D}"/>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1961475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8138-E2BB-27CE-CD9A-4A923670567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F5DAFA-969D-DF7D-38E4-67895AF5AED1}"/>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DEBC74-23EC-8169-A303-249C63B3BA2B}"/>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CE98C5AB-190A-A80A-DDAC-F1EEA529E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AFF41-D21C-CF89-26C2-85FC06F40405}"/>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2287027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A867-3B36-80A5-B142-EB71C7078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D5960-1921-A0C8-FCE6-D4ED9C66D1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4DEE2D-D20C-27BD-4E4A-0443C5E83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2D0D46-C436-C678-7388-CD95CBFFF406}"/>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6" name="Footer Placeholder 5">
            <a:extLst>
              <a:ext uri="{FF2B5EF4-FFF2-40B4-BE49-F238E27FC236}">
                <a16:creationId xmlns:a16="http://schemas.microsoft.com/office/drawing/2014/main" id="{9C1B7A03-3816-6628-A630-63B6249F6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17EEB-3E0A-F9BF-6D58-6EC6EFEE2828}"/>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3152802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CFE1-D84E-387F-6FCF-A8EDAC8A0BC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079ED6-4E1B-1FF7-BDDE-ADE5B188AE8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53B428-043A-71DE-0AB1-A564081CD4F4}"/>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284D7D-DBC4-1432-B266-6E362457F81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B04417-5668-DAB9-AC67-833A598B768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CF8E41-EB08-C1A0-4DEA-417638E9A6BD}"/>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8" name="Footer Placeholder 7">
            <a:extLst>
              <a:ext uri="{FF2B5EF4-FFF2-40B4-BE49-F238E27FC236}">
                <a16:creationId xmlns:a16="http://schemas.microsoft.com/office/drawing/2014/main" id="{90BFCA89-14CD-3D86-7A14-9B69E9CB6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E5FEDB-B13B-B77C-E55A-D3D10407620C}"/>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275913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BDC5-DE8D-CBBE-D674-F7BC467466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B0F1E3-D815-3F0B-3D7C-7C0447550D2F}"/>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4" name="Footer Placeholder 3">
            <a:extLst>
              <a:ext uri="{FF2B5EF4-FFF2-40B4-BE49-F238E27FC236}">
                <a16:creationId xmlns:a16="http://schemas.microsoft.com/office/drawing/2014/main" id="{5F18087A-78BD-06A3-825F-ADDBAC60EB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D980E3-A209-2249-E937-4AA2A106B582}"/>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373395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96B9F-B3CB-2C6D-7BE7-44174CE26138}"/>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3" name="Footer Placeholder 2">
            <a:extLst>
              <a:ext uri="{FF2B5EF4-FFF2-40B4-BE49-F238E27FC236}">
                <a16:creationId xmlns:a16="http://schemas.microsoft.com/office/drawing/2014/main" id="{1E6C53F8-BDA3-B06D-C01B-05FD27D82C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E60B91-C323-EBCE-6A44-9EEC85A403F4}"/>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163725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88A1-21ED-F749-620B-1C0013EB3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C8880D-31D5-06F7-CA26-6FDDA817579C}"/>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A1768D-F6BD-5B96-A97F-C368D49A9C4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0CA60-F55C-FE44-E036-B3515D2A9BA1}"/>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6" name="Footer Placeholder 5">
            <a:extLst>
              <a:ext uri="{FF2B5EF4-FFF2-40B4-BE49-F238E27FC236}">
                <a16:creationId xmlns:a16="http://schemas.microsoft.com/office/drawing/2014/main" id="{BDB6A632-A7AD-EFEF-8FEE-F2C11A5C4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28A9D-CB91-BBC1-A9A2-A7A9A58176AA}"/>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175911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3753-888F-7DA5-1FC6-982137D671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1DF0B2-1532-BA04-C5B0-53177767E2BA}"/>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0827AA8-982F-AAF6-F55F-0C25C8B75E3F}"/>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6273-FC35-8E9F-277F-6D19ACF6D9C2}"/>
              </a:ext>
            </a:extLst>
          </p:cNvPr>
          <p:cNvSpPr>
            <a:spLocks noGrp="1"/>
          </p:cNvSpPr>
          <p:nvPr>
            <p:ph type="dt" sz="half" idx="10"/>
          </p:nvPr>
        </p:nvSpPr>
        <p:spPr/>
        <p:txBody>
          <a:bodyPr/>
          <a:lstStyle/>
          <a:p>
            <a:fld id="{2073C9F6-E529-3845-B968-D952B6D186FA}" type="datetimeFigureOut">
              <a:rPr lang="en-US" smtClean="0"/>
              <a:t>1/1/23</a:t>
            </a:fld>
            <a:endParaRPr lang="en-US"/>
          </a:p>
        </p:txBody>
      </p:sp>
      <p:sp>
        <p:nvSpPr>
          <p:cNvPr id="6" name="Footer Placeholder 5">
            <a:extLst>
              <a:ext uri="{FF2B5EF4-FFF2-40B4-BE49-F238E27FC236}">
                <a16:creationId xmlns:a16="http://schemas.microsoft.com/office/drawing/2014/main" id="{424E9E7F-0CE5-59F1-C7FF-F8DEE1DB4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4EABB-C07B-B709-8167-FEEF53A4F00D}"/>
              </a:ext>
            </a:extLst>
          </p:cNvPr>
          <p:cNvSpPr>
            <a:spLocks noGrp="1"/>
          </p:cNvSpPr>
          <p:nvPr>
            <p:ph type="sldNum" sz="quarter" idx="12"/>
          </p:nvPr>
        </p:nvSpPr>
        <p:spPr/>
        <p:txBody>
          <a:bodyPr/>
          <a:lstStyle/>
          <a:p>
            <a:fld id="{CFA86C76-D9EB-3248-87E1-29D9E17DCC72}" type="slidenum">
              <a:rPr lang="en-US" smtClean="0"/>
              <a:t>‹#›</a:t>
            </a:fld>
            <a:endParaRPr lang="en-US"/>
          </a:p>
        </p:txBody>
      </p:sp>
    </p:spTree>
    <p:extLst>
      <p:ext uri="{BB962C8B-B14F-4D97-AF65-F5344CB8AC3E}">
        <p14:creationId xmlns:p14="http://schemas.microsoft.com/office/powerpoint/2010/main" val="806768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10CF7A-78F0-93D5-3D02-0FF39706245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470D4-A595-7125-3887-5CD3C31D4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70DD9-44D0-7C7D-F264-5D476B728D2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C9F6-E529-3845-B968-D952B6D186FA}" type="datetimeFigureOut">
              <a:rPr lang="en-US" smtClean="0"/>
              <a:t>1/1/23</a:t>
            </a:fld>
            <a:endParaRPr lang="en-US"/>
          </a:p>
        </p:txBody>
      </p:sp>
      <p:sp>
        <p:nvSpPr>
          <p:cNvPr id="5" name="Footer Placeholder 4">
            <a:extLst>
              <a:ext uri="{FF2B5EF4-FFF2-40B4-BE49-F238E27FC236}">
                <a16:creationId xmlns:a16="http://schemas.microsoft.com/office/drawing/2014/main" id="{F7DC6C1D-0C0C-C5B8-003B-D0F87A0F4A3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2FF32B-827E-0CE0-CE49-AAB2C136853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86C76-D9EB-3248-87E1-29D9E17DCC72}" type="slidenum">
              <a:rPr lang="en-US" smtClean="0"/>
              <a:t>‹#›</a:t>
            </a:fld>
            <a:endParaRPr lang="en-US"/>
          </a:p>
        </p:txBody>
      </p:sp>
    </p:spTree>
    <p:extLst>
      <p:ext uri="{BB962C8B-B14F-4D97-AF65-F5344CB8AC3E}">
        <p14:creationId xmlns:p14="http://schemas.microsoft.com/office/powerpoint/2010/main" val="2233694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g"/><Relationship Id="rId9"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emf"/><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6.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Content Placeholder 12" descr="A picture containing map&#10;&#10;Description automatically generated">
            <a:extLst>
              <a:ext uri="{FF2B5EF4-FFF2-40B4-BE49-F238E27FC236}">
                <a16:creationId xmlns:a16="http://schemas.microsoft.com/office/drawing/2014/main" id="{EB7D3910-E539-58CD-AF33-BC15A132502F}"/>
              </a:ext>
            </a:extLst>
          </p:cNvPr>
          <p:cNvPicPr>
            <a:picLocks noChangeAspect="1"/>
          </p:cNvPicPr>
          <p:nvPr/>
        </p:nvPicPr>
        <p:blipFill rotWithShape="1">
          <a:blip r:embed="rId3">
            <a:alphaModFix amt="20000"/>
          </a:blip>
          <a:srcRect l="19034" b="30106"/>
          <a:stretch/>
        </p:blipFill>
        <p:spPr>
          <a:xfrm>
            <a:off x="1409591" y="13851"/>
            <a:ext cx="9372819" cy="6068279"/>
          </a:xfrm>
          <a:prstGeom prst="rect">
            <a:avLst/>
          </a:prstGeom>
        </p:spPr>
      </p:pic>
      <p:pic>
        <p:nvPicPr>
          <p:cNvPr id="22" name="Picture 21" descr="A bird standing on the ground&#10;&#10;Description automatically generated with medium confidence">
            <a:extLst>
              <a:ext uri="{FF2B5EF4-FFF2-40B4-BE49-F238E27FC236}">
                <a16:creationId xmlns:a16="http://schemas.microsoft.com/office/drawing/2014/main" id="{95C3326A-262D-78EC-68ED-0DE117E36B4A}"/>
              </a:ext>
            </a:extLst>
          </p:cNvPr>
          <p:cNvPicPr>
            <a:picLocks noChangeAspect="1"/>
          </p:cNvPicPr>
          <p:nvPr/>
        </p:nvPicPr>
        <p:blipFill>
          <a:blip r:embed="rId4">
            <a:alphaModFix amt="35000"/>
          </a:blip>
          <a:stretch>
            <a:fillRect/>
          </a:stretch>
        </p:blipFill>
        <p:spPr>
          <a:xfrm>
            <a:off x="1585606" y="3047990"/>
            <a:ext cx="1040570" cy="1323109"/>
          </a:xfrm>
          <a:prstGeom prst="rect">
            <a:avLst/>
          </a:prstGeom>
        </p:spPr>
      </p:pic>
      <p:pic>
        <p:nvPicPr>
          <p:cNvPr id="23" name="Picture 22" descr="A picture containing outdoor, bird, day&#10;&#10;Description automatically generated">
            <a:extLst>
              <a:ext uri="{FF2B5EF4-FFF2-40B4-BE49-F238E27FC236}">
                <a16:creationId xmlns:a16="http://schemas.microsoft.com/office/drawing/2014/main" id="{294FF7E5-99EC-EF75-83BE-BAD301E1F1EE}"/>
              </a:ext>
            </a:extLst>
          </p:cNvPr>
          <p:cNvPicPr>
            <a:picLocks noChangeAspect="1"/>
          </p:cNvPicPr>
          <p:nvPr/>
        </p:nvPicPr>
        <p:blipFill>
          <a:blip r:embed="rId5">
            <a:alphaModFix amt="35000"/>
          </a:blip>
          <a:stretch>
            <a:fillRect/>
          </a:stretch>
        </p:blipFill>
        <p:spPr>
          <a:xfrm flipH="1">
            <a:off x="9909717" y="2938774"/>
            <a:ext cx="1333107" cy="1323109"/>
          </a:xfrm>
          <a:prstGeom prst="rect">
            <a:avLst/>
          </a:prstGeom>
        </p:spPr>
      </p:pic>
      <p:pic>
        <p:nvPicPr>
          <p:cNvPr id="24" name="Picture 23" descr="A couple of birds on a branch&#10;&#10;Description automatically generated with medium confidence">
            <a:extLst>
              <a:ext uri="{FF2B5EF4-FFF2-40B4-BE49-F238E27FC236}">
                <a16:creationId xmlns:a16="http://schemas.microsoft.com/office/drawing/2014/main" id="{DEAA8CBF-980B-0E6C-362E-CAFD9DE048E9}"/>
              </a:ext>
            </a:extLst>
          </p:cNvPr>
          <p:cNvPicPr>
            <a:picLocks noChangeAspect="1"/>
          </p:cNvPicPr>
          <p:nvPr/>
        </p:nvPicPr>
        <p:blipFill>
          <a:blip r:embed="rId6">
            <a:alphaModFix amt="35000"/>
          </a:blip>
          <a:stretch>
            <a:fillRect/>
          </a:stretch>
        </p:blipFill>
        <p:spPr>
          <a:xfrm>
            <a:off x="10782409" y="4888113"/>
            <a:ext cx="1131007" cy="1501337"/>
          </a:xfrm>
          <a:prstGeom prst="rect">
            <a:avLst/>
          </a:prstGeom>
        </p:spPr>
      </p:pic>
      <p:sp>
        <p:nvSpPr>
          <p:cNvPr id="2" name="Title 1">
            <a:extLst>
              <a:ext uri="{FF2B5EF4-FFF2-40B4-BE49-F238E27FC236}">
                <a16:creationId xmlns:a16="http://schemas.microsoft.com/office/drawing/2014/main" id="{1E5766AC-3C5E-D64F-C5AD-E72C2D6BFE18}"/>
              </a:ext>
            </a:extLst>
          </p:cNvPr>
          <p:cNvSpPr>
            <a:spLocks noGrp="1"/>
          </p:cNvSpPr>
          <p:nvPr>
            <p:ph type="ctrTitle"/>
          </p:nvPr>
        </p:nvSpPr>
        <p:spPr>
          <a:xfrm>
            <a:off x="1541641" y="76773"/>
            <a:ext cx="9144000" cy="2195371"/>
          </a:xfrm>
          <a:gradFill flip="none" rotWithShape="1">
            <a:gsLst>
              <a:gs pos="0">
                <a:schemeClr val="bg1"/>
              </a:gs>
              <a:gs pos="50000">
                <a:schemeClr val="bg1"/>
              </a:gs>
              <a:gs pos="100000">
                <a:srgbClr val="FFFFFF">
                  <a:shade val="100000"/>
                  <a:satMod val="115000"/>
                  <a:alpha val="37994"/>
                </a:srgbClr>
              </a:gs>
            </a:gsLst>
            <a:lin ang="5400000" scaled="1"/>
            <a:tileRect/>
          </a:gradFill>
        </p:spPr>
        <p:txBody>
          <a:bodyPr/>
          <a:lstStyle/>
          <a:p>
            <a:r>
              <a:rPr lang="en-US" dirty="0"/>
              <a:t>Expert elicitation for avian reintroductions</a:t>
            </a:r>
          </a:p>
        </p:txBody>
      </p:sp>
      <p:sp>
        <p:nvSpPr>
          <p:cNvPr id="3" name="Subtitle 2">
            <a:extLst>
              <a:ext uri="{FF2B5EF4-FFF2-40B4-BE49-F238E27FC236}">
                <a16:creationId xmlns:a16="http://schemas.microsoft.com/office/drawing/2014/main" id="{9DB84569-8DC5-C820-EF61-A42F3A9EE90D}"/>
              </a:ext>
            </a:extLst>
          </p:cNvPr>
          <p:cNvSpPr>
            <a:spLocks noGrp="1"/>
          </p:cNvSpPr>
          <p:nvPr>
            <p:ph type="subTitle" idx="1"/>
          </p:nvPr>
        </p:nvSpPr>
        <p:spPr>
          <a:xfrm>
            <a:off x="2105891" y="5153891"/>
            <a:ext cx="7980218" cy="1627336"/>
          </a:xfrm>
          <a:gradFill flip="none" rotWithShape="1">
            <a:gsLst>
              <a:gs pos="22000">
                <a:schemeClr val="accent3">
                  <a:lumMod val="0"/>
                  <a:lumOff val="100000"/>
                </a:schemeClr>
              </a:gs>
              <a:gs pos="75000">
                <a:srgbClr val="FFFFFF">
                  <a:alpha val="13837"/>
                </a:srgbClr>
              </a:gs>
            </a:gsLst>
            <a:path path="circle">
              <a:fillToRect l="100000" t="100000"/>
            </a:path>
            <a:tileRect r="-100000" b="-100000"/>
          </a:gradFill>
        </p:spPr>
        <p:txBody>
          <a:bodyPr>
            <a:normAutofit lnSpcReduction="10000"/>
          </a:bodyPr>
          <a:lstStyle/>
          <a:p>
            <a:r>
              <a:rPr lang="en-US" sz="3200" dirty="0"/>
              <a:t>Hannah A. </a:t>
            </a:r>
            <a:r>
              <a:rPr lang="en-US" sz="3200" dirty="0" err="1"/>
              <a:t>Sipe</a:t>
            </a:r>
            <a:r>
              <a:rPr lang="en-US" sz="3200" baseline="30000" dirty="0" err="1"/>
              <a:t>a</a:t>
            </a:r>
            <a:r>
              <a:rPr lang="en-US" sz="3200" dirty="0"/>
              <a:t> and Sarah J. </a:t>
            </a:r>
            <a:r>
              <a:rPr lang="en-US" sz="3200" dirty="0" err="1"/>
              <a:t>Converse</a:t>
            </a:r>
            <a:r>
              <a:rPr lang="en-US" sz="3200" baseline="30000" dirty="0" err="1"/>
              <a:t>b</a:t>
            </a:r>
            <a:endParaRPr lang="en-US" sz="3200" baseline="30000" dirty="0"/>
          </a:p>
          <a:p>
            <a:r>
              <a:rPr lang="en-US" sz="1700" baseline="30000" dirty="0" err="1"/>
              <a:t>a</a:t>
            </a:r>
            <a:r>
              <a:rPr lang="en-US" sz="1700" dirty="0" err="1"/>
              <a:t>School</a:t>
            </a:r>
            <a:r>
              <a:rPr lang="en-US" sz="1700" dirty="0"/>
              <a:t> of Environment and Forest Sciences, University of Washington, 98195 Seattle, WA.</a:t>
            </a:r>
          </a:p>
          <a:p>
            <a:r>
              <a:rPr lang="en-US" sz="1700" baseline="30000" dirty="0" err="1"/>
              <a:t>b</a:t>
            </a:r>
            <a:r>
              <a:rPr lang="en-US" sz="1700" dirty="0" err="1"/>
              <a:t>U.S</a:t>
            </a:r>
            <a:r>
              <a:rPr lang="en-US" sz="1700" dirty="0"/>
              <a:t>. Geological Survey, Washington Cooperative Fish and Wildlife Research Unit, University of Washington, 98195 Seattle, WA.</a:t>
            </a:r>
          </a:p>
          <a:p>
            <a:endParaRPr lang="en-US" sz="1800" dirty="0"/>
          </a:p>
        </p:txBody>
      </p:sp>
    </p:spTree>
    <p:extLst>
      <p:ext uri="{BB962C8B-B14F-4D97-AF65-F5344CB8AC3E}">
        <p14:creationId xmlns:p14="http://schemas.microsoft.com/office/powerpoint/2010/main" val="322528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ird in a field&#10;&#10;Description automatically generated with low confidence">
            <a:extLst>
              <a:ext uri="{FF2B5EF4-FFF2-40B4-BE49-F238E27FC236}">
                <a16:creationId xmlns:a16="http://schemas.microsoft.com/office/drawing/2014/main" id="{D98CF584-C535-F57D-85D3-D38F6CD4D46A}"/>
              </a:ext>
            </a:extLst>
          </p:cNvPr>
          <p:cNvPicPr>
            <a:picLocks noChangeAspect="1"/>
          </p:cNvPicPr>
          <p:nvPr/>
        </p:nvPicPr>
        <p:blipFill rotWithShape="1">
          <a:blip r:embed="rId3"/>
          <a:srcRect t="899"/>
          <a:stretch/>
        </p:blipFill>
        <p:spPr>
          <a:xfrm>
            <a:off x="23" y="1285"/>
            <a:ext cx="12191980" cy="6856719"/>
          </a:xfrm>
          <a:prstGeom prst="rect">
            <a:avLst/>
          </a:prstGeom>
        </p:spPr>
      </p:pic>
      <p:sp>
        <p:nvSpPr>
          <p:cNvPr id="6" name="TextBox 5">
            <a:extLst>
              <a:ext uri="{FF2B5EF4-FFF2-40B4-BE49-F238E27FC236}">
                <a16:creationId xmlns:a16="http://schemas.microsoft.com/office/drawing/2014/main" id="{BD1CEE16-24DB-CF3B-5A21-167E5E54C3B0}"/>
              </a:ext>
            </a:extLst>
          </p:cNvPr>
          <p:cNvSpPr txBox="1"/>
          <p:nvPr/>
        </p:nvSpPr>
        <p:spPr>
          <a:xfrm>
            <a:off x="9973733" y="6487386"/>
            <a:ext cx="2218267" cy="369332"/>
          </a:xfrm>
          <a:prstGeom prst="rect">
            <a:avLst/>
          </a:prstGeom>
          <a:noFill/>
        </p:spPr>
        <p:txBody>
          <a:bodyPr wrap="square" rtlCol="0">
            <a:spAutoFit/>
          </a:bodyPr>
          <a:lstStyle/>
          <a:p>
            <a:r>
              <a:rPr lang="en-US" dirty="0">
                <a:solidFill>
                  <a:schemeClr val="bg1"/>
                </a:solidFill>
              </a:rPr>
              <a:t>South Sound Prairies</a:t>
            </a:r>
          </a:p>
        </p:txBody>
      </p:sp>
    </p:spTree>
    <p:extLst>
      <p:ext uri="{BB962C8B-B14F-4D97-AF65-F5344CB8AC3E}">
        <p14:creationId xmlns:p14="http://schemas.microsoft.com/office/powerpoint/2010/main" val="2942035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B7FA4-2EFD-44C2-EC04-D61AEC5632E3}"/>
              </a:ext>
            </a:extLst>
          </p:cNvPr>
          <p:cNvSpPr/>
          <p:nvPr/>
        </p:nvSpPr>
        <p:spPr>
          <a:xfrm>
            <a:off x="4163477" y="0"/>
            <a:ext cx="381662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Problem:</a:t>
            </a:r>
            <a:br>
              <a:rPr lang="en-US" dirty="0"/>
            </a:br>
            <a:r>
              <a:rPr lang="en-US" dirty="0"/>
              <a:t>How should managers undertake reintroductions of SHLA to unoccupied sites within South Puget Sound? </a:t>
            </a:r>
          </a:p>
        </p:txBody>
      </p:sp>
      <p:pic>
        <p:nvPicPr>
          <p:cNvPr id="7" name="Picture 6">
            <a:extLst>
              <a:ext uri="{FF2B5EF4-FFF2-40B4-BE49-F238E27FC236}">
                <a16:creationId xmlns:a16="http://schemas.microsoft.com/office/drawing/2014/main" id="{7558C842-48E4-690C-B44B-F67E2717F327}"/>
              </a:ext>
            </a:extLst>
          </p:cNvPr>
          <p:cNvPicPr>
            <a:picLocks noChangeAspect="1"/>
          </p:cNvPicPr>
          <p:nvPr/>
        </p:nvPicPr>
        <p:blipFill>
          <a:blip r:embed="rId3"/>
          <a:stretch>
            <a:fillRect/>
          </a:stretch>
        </p:blipFill>
        <p:spPr>
          <a:xfrm>
            <a:off x="8908869" y="3"/>
            <a:ext cx="3283131" cy="3450071"/>
          </a:xfrm>
          <a:prstGeom prst="rect">
            <a:avLst/>
          </a:prstGeom>
        </p:spPr>
      </p:pic>
      <p:sp>
        <p:nvSpPr>
          <p:cNvPr id="8" name="TextBox 7">
            <a:extLst>
              <a:ext uri="{FF2B5EF4-FFF2-40B4-BE49-F238E27FC236}">
                <a16:creationId xmlns:a16="http://schemas.microsoft.com/office/drawing/2014/main" id="{8AC7BD69-F5B1-F48B-7C6E-545A61D8D092}"/>
              </a:ext>
            </a:extLst>
          </p:cNvPr>
          <p:cNvSpPr txBox="1"/>
          <p:nvPr/>
        </p:nvSpPr>
        <p:spPr>
          <a:xfrm>
            <a:off x="10799622" y="69764"/>
            <a:ext cx="251591" cy="369332"/>
          </a:xfrm>
          <a:prstGeom prst="rect">
            <a:avLst/>
          </a:prstGeom>
          <a:noFill/>
        </p:spPr>
        <p:txBody>
          <a:bodyPr wrap="square">
            <a:spAutoFit/>
          </a:bodyPr>
          <a:lstStyle/>
          <a:p>
            <a:r>
              <a:rPr lang="en-US" dirty="0">
                <a:solidFill>
                  <a:srgbClr val="FF0000"/>
                </a:solidFill>
              </a:rPr>
              <a:t>*</a:t>
            </a:r>
          </a:p>
        </p:txBody>
      </p:sp>
      <p:pic>
        <p:nvPicPr>
          <p:cNvPr id="10" name="Picture 9" descr="Map&#10;&#10;Description automatically generated">
            <a:extLst>
              <a:ext uri="{FF2B5EF4-FFF2-40B4-BE49-F238E27FC236}">
                <a16:creationId xmlns:a16="http://schemas.microsoft.com/office/drawing/2014/main" id="{8B16F1C4-F6DB-BFE9-87F8-D939462B8A93}"/>
              </a:ext>
            </a:extLst>
          </p:cNvPr>
          <p:cNvPicPr>
            <a:picLocks noChangeAspect="1"/>
          </p:cNvPicPr>
          <p:nvPr/>
        </p:nvPicPr>
        <p:blipFill>
          <a:blip r:embed="rId4"/>
          <a:stretch>
            <a:fillRect/>
          </a:stretch>
        </p:blipFill>
        <p:spPr>
          <a:xfrm>
            <a:off x="-19878" y="-27019"/>
            <a:ext cx="3634588" cy="6954177"/>
          </a:xfrm>
          <a:prstGeom prst="rect">
            <a:avLst/>
          </a:prstGeom>
        </p:spPr>
      </p:pic>
      <p:sp>
        <p:nvSpPr>
          <p:cNvPr id="2" name="Oval 1">
            <a:extLst>
              <a:ext uri="{FF2B5EF4-FFF2-40B4-BE49-F238E27FC236}">
                <a16:creationId xmlns:a16="http://schemas.microsoft.com/office/drawing/2014/main" id="{0462B786-2C27-A690-5701-AA1AEB7B319F}"/>
              </a:ext>
            </a:extLst>
          </p:cNvPr>
          <p:cNvSpPr/>
          <p:nvPr/>
        </p:nvSpPr>
        <p:spPr>
          <a:xfrm>
            <a:off x="1103932" y="1"/>
            <a:ext cx="2275377" cy="1709531"/>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9758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D3BE41-708E-DCE8-C13D-1433456604F0}"/>
              </a:ext>
            </a:extLst>
          </p:cNvPr>
          <p:cNvSpPr>
            <a:spLocks noGrp="1"/>
          </p:cNvSpPr>
          <p:nvPr>
            <p:ph idx="1"/>
          </p:nvPr>
        </p:nvSpPr>
        <p:spPr>
          <a:xfrm>
            <a:off x="284019" y="4184037"/>
            <a:ext cx="10515600" cy="2363523"/>
          </a:xfrm>
        </p:spPr>
        <p:txBody>
          <a:bodyPr>
            <a:normAutofit/>
          </a:bodyPr>
          <a:lstStyle/>
          <a:p>
            <a:r>
              <a:rPr lang="en-US" dirty="0"/>
              <a:t>Maximize number of SHLA populations</a:t>
            </a:r>
          </a:p>
        </p:txBody>
      </p:sp>
      <p:sp>
        <p:nvSpPr>
          <p:cNvPr id="4" name="Rectangle 3">
            <a:extLst>
              <a:ext uri="{FF2B5EF4-FFF2-40B4-BE49-F238E27FC236}">
                <a16:creationId xmlns:a16="http://schemas.microsoft.com/office/drawing/2014/main" id="{D5BB7FA4-2EFD-44C2-EC04-D61AEC5632E3}"/>
              </a:ext>
            </a:extLst>
          </p:cNvPr>
          <p:cNvSpPr/>
          <p:nvPr/>
        </p:nvSpPr>
        <p:spPr>
          <a:xfrm>
            <a:off x="4163477" y="0"/>
            <a:ext cx="3816627"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Problem:</a:t>
            </a:r>
            <a:br>
              <a:rPr lang="en-US" dirty="0"/>
            </a:br>
            <a:r>
              <a:rPr lang="en-US" dirty="0"/>
              <a:t>How should managers undertake reintroductions of SHLA to unoccupied sites within south Puget sound? </a:t>
            </a:r>
          </a:p>
        </p:txBody>
      </p:sp>
      <p:sp>
        <p:nvSpPr>
          <p:cNvPr id="5" name="Preparation 4">
            <a:extLst>
              <a:ext uri="{FF2B5EF4-FFF2-40B4-BE49-F238E27FC236}">
                <a16:creationId xmlns:a16="http://schemas.microsoft.com/office/drawing/2014/main" id="{808EA00E-78C7-D90E-BCD7-606AF37C554A}"/>
              </a:ext>
            </a:extLst>
          </p:cNvPr>
          <p:cNvSpPr/>
          <p:nvPr/>
        </p:nvSpPr>
        <p:spPr>
          <a:xfrm>
            <a:off x="5096037" y="2323394"/>
            <a:ext cx="1951507" cy="1527441"/>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Maximize Number of SHLA Populations</a:t>
            </a:r>
          </a:p>
        </p:txBody>
      </p:sp>
      <p:pic>
        <p:nvPicPr>
          <p:cNvPr id="7" name="Picture 6">
            <a:extLst>
              <a:ext uri="{FF2B5EF4-FFF2-40B4-BE49-F238E27FC236}">
                <a16:creationId xmlns:a16="http://schemas.microsoft.com/office/drawing/2014/main" id="{7558C842-48E4-690C-B44B-F67E2717F327}"/>
              </a:ext>
            </a:extLst>
          </p:cNvPr>
          <p:cNvPicPr>
            <a:picLocks noChangeAspect="1"/>
          </p:cNvPicPr>
          <p:nvPr/>
        </p:nvPicPr>
        <p:blipFill>
          <a:blip r:embed="rId3"/>
          <a:stretch>
            <a:fillRect/>
          </a:stretch>
        </p:blipFill>
        <p:spPr>
          <a:xfrm>
            <a:off x="8908869" y="3"/>
            <a:ext cx="3283131" cy="3450071"/>
          </a:xfrm>
          <a:prstGeom prst="rect">
            <a:avLst/>
          </a:prstGeom>
        </p:spPr>
      </p:pic>
      <p:sp>
        <p:nvSpPr>
          <p:cNvPr id="8" name="TextBox 7">
            <a:extLst>
              <a:ext uri="{FF2B5EF4-FFF2-40B4-BE49-F238E27FC236}">
                <a16:creationId xmlns:a16="http://schemas.microsoft.com/office/drawing/2014/main" id="{8AC7BD69-F5B1-F48B-7C6E-545A61D8D092}"/>
              </a:ext>
            </a:extLst>
          </p:cNvPr>
          <p:cNvSpPr txBox="1"/>
          <p:nvPr/>
        </p:nvSpPr>
        <p:spPr>
          <a:xfrm>
            <a:off x="10799622" y="69764"/>
            <a:ext cx="251591" cy="369332"/>
          </a:xfrm>
          <a:prstGeom prst="rect">
            <a:avLst/>
          </a:prstGeom>
          <a:noFill/>
        </p:spPr>
        <p:txBody>
          <a:bodyPr wrap="square">
            <a:spAutoFit/>
          </a:bodyPr>
          <a:lstStyle/>
          <a:p>
            <a:r>
              <a:rPr lang="en-US" dirty="0">
                <a:solidFill>
                  <a:srgbClr val="FF0000"/>
                </a:solidFill>
              </a:rPr>
              <a:t>*</a:t>
            </a:r>
          </a:p>
        </p:txBody>
      </p:sp>
      <p:sp>
        <p:nvSpPr>
          <p:cNvPr id="9" name="TextBox 8">
            <a:extLst>
              <a:ext uri="{FF2B5EF4-FFF2-40B4-BE49-F238E27FC236}">
                <a16:creationId xmlns:a16="http://schemas.microsoft.com/office/drawing/2014/main" id="{9453128B-D20C-A191-E7A0-3F8AB5E80103}"/>
              </a:ext>
            </a:extLst>
          </p:cNvPr>
          <p:cNvSpPr txBox="1"/>
          <p:nvPr/>
        </p:nvSpPr>
        <p:spPr>
          <a:xfrm>
            <a:off x="11131117" y="878192"/>
            <a:ext cx="251591" cy="369332"/>
          </a:xfrm>
          <a:prstGeom prst="rect">
            <a:avLst/>
          </a:prstGeom>
          <a:noFill/>
        </p:spPr>
        <p:txBody>
          <a:bodyPr wrap="square">
            <a:spAutoFit/>
          </a:bodyPr>
          <a:lstStyle/>
          <a:p>
            <a:r>
              <a:rPr lang="en-US" dirty="0">
                <a:solidFill>
                  <a:srgbClr val="FF0000"/>
                </a:solidFill>
              </a:rPr>
              <a:t>*</a:t>
            </a:r>
          </a:p>
        </p:txBody>
      </p:sp>
    </p:spTree>
    <p:extLst>
      <p:ext uri="{BB962C8B-B14F-4D97-AF65-F5344CB8AC3E}">
        <p14:creationId xmlns:p14="http://schemas.microsoft.com/office/powerpoint/2010/main" val="2158132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08E3-9EFE-1A3F-60E2-84458A219D62}"/>
              </a:ext>
            </a:extLst>
          </p:cNvPr>
          <p:cNvSpPr>
            <a:spLocks noGrp="1"/>
          </p:cNvSpPr>
          <p:nvPr>
            <p:ph type="title"/>
          </p:nvPr>
        </p:nvSpPr>
        <p:spPr/>
        <p:txBody>
          <a:bodyPr/>
          <a:lstStyle/>
          <a:p>
            <a:r>
              <a:rPr lang="en-US" dirty="0"/>
              <a:t>Alternatives</a:t>
            </a:r>
            <a:endParaRPr lang="en-US" dirty="0">
              <a:highlight>
                <a:srgbClr val="FFFF00"/>
              </a:highlight>
            </a:endParaRPr>
          </a:p>
        </p:txBody>
      </p:sp>
      <p:sp>
        <p:nvSpPr>
          <p:cNvPr id="3" name="Content Placeholder 2">
            <a:extLst>
              <a:ext uri="{FF2B5EF4-FFF2-40B4-BE49-F238E27FC236}">
                <a16:creationId xmlns:a16="http://schemas.microsoft.com/office/drawing/2014/main" id="{4E3B0987-750C-8AF2-02C0-158968FABB1F}"/>
              </a:ext>
            </a:extLst>
          </p:cNvPr>
          <p:cNvSpPr>
            <a:spLocks noGrp="1"/>
          </p:cNvSpPr>
          <p:nvPr>
            <p:ph idx="1"/>
          </p:nvPr>
        </p:nvSpPr>
        <p:spPr>
          <a:xfrm>
            <a:off x="838200" y="1466193"/>
            <a:ext cx="10515600" cy="1281182"/>
          </a:xfrm>
        </p:spPr>
        <p:txBody>
          <a:bodyPr>
            <a:normAutofit/>
          </a:bodyPr>
          <a:lstStyle/>
          <a:p>
            <a:r>
              <a:rPr lang="en-US" dirty="0"/>
              <a:t>Reintroduction alternatives for SHLA are complex</a:t>
            </a:r>
          </a:p>
          <a:p>
            <a:r>
              <a:rPr lang="en-US" dirty="0"/>
              <a:t>Need to consider:</a:t>
            </a:r>
          </a:p>
          <a:p>
            <a:pPr marL="0" indent="0">
              <a:buNone/>
            </a:pPr>
            <a:endParaRPr lang="en-US" dirty="0"/>
          </a:p>
        </p:txBody>
      </p:sp>
      <p:pic>
        <p:nvPicPr>
          <p:cNvPr id="4" name="Picture 3">
            <a:extLst>
              <a:ext uri="{FF2B5EF4-FFF2-40B4-BE49-F238E27FC236}">
                <a16:creationId xmlns:a16="http://schemas.microsoft.com/office/drawing/2014/main" id="{74A52AE5-F61C-2CE1-913D-2F47B16DA03E}"/>
              </a:ext>
            </a:extLst>
          </p:cNvPr>
          <p:cNvPicPr>
            <a:picLocks noChangeAspect="1"/>
          </p:cNvPicPr>
          <p:nvPr/>
        </p:nvPicPr>
        <p:blipFill>
          <a:blip r:embed="rId3"/>
          <a:stretch>
            <a:fillRect/>
          </a:stretch>
        </p:blipFill>
        <p:spPr>
          <a:xfrm>
            <a:off x="8908869" y="3"/>
            <a:ext cx="3283131" cy="3450071"/>
          </a:xfrm>
          <a:prstGeom prst="rect">
            <a:avLst/>
          </a:prstGeom>
        </p:spPr>
      </p:pic>
      <p:pic>
        <p:nvPicPr>
          <p:cNvPr id="5" name="Picture 4">
            <a:extLst>
              <a:ext uri="{FF2B5EF4-FFF2-40B4-BE49-F238E27FC236}">
                <a16:creationId xmlns:a16="http://schemas.microsoft.com/office/drawing/2014/main" id="{3E1428EB-7B1A-8B6B-6F56-31CE6A8A8E90}"/>
              </a:ext>
            </a:extLst>
          </p:cNvPr>
          <p:cNvPicPr>
            <a:picLocks noChangeAspect="1"/>
          </p:cNvPicPr>
          <p:nvPr/>
        </p:nvPicPr>
        <p:blipFill>
          <a:blip r:embed="rId3"/>
          <a:stretch>
            <a:fillRect/>
          </a:stretch>
        </p:blipFill>
        <p:spPr>
          <a:xfrm>
            <a:off x="8908869" y="3"/>
            <a:ext cx="3283131" cy="3450071"/>
          </a:xfrm>
          <a:prstGeom prst="rect">
            <a:avLst/>
          </a:prstGeom>
        </p:spPr>
      </p:pic>
      <p:sp>
        <p:nvSpPr>
          <p:cNvPr id="6" name="TextBox 5">
            <a:extLst>
              <a:ext uri="{FF2B5EF4-FFF2-40B4-BE49-F238E27FC236}">
                <a16:creationId xmlns:a16="http://schemas.microsoft.com/office/drawing/2014/main" id="{5CE2118B-62FF-01C5-F67F-5FAA04AFF7F2}"/>
              </a:ext>
            </a:extLst>
          </p:cNvPr>
          <p:cNvSpPr txBox="1"/>
          <p:nvPr/>
        </p:nvSpPr>
        <p:spPr>
          <a:xfrm>
            <a:off x="10799622" y="69764"/>
            <a:ext cx="251591" cy="369332"/>
          </a:xfrm>
          <a:prstGeom prst="rect">
            <a:avLst/>
          </a:prstGeom>
          <a:noFill/>
        </p:spPr>
        <p:txBody>
          <a:bodyPr wrap="square">
            <a:spAutoFit/>
          </a:bodyPr>
          <a:lstStyle/>
          <a:p>
            <a:r>
              <a:rPr lang="en-US" dirty="0">
                <a:solidFill>
                  <a:srgbClr val="FF0000"/>
                </a:solidFill>
              </a:rPr>
              <a:t>*</a:t>
            </a:r>
          </a:p>
        </p:txBody>
      </p:sp>
      <p:sp>
        <p:nvSpPr>
          <p:cNvPr id="7" name="TextBox 6">
            <a:extLst>
              <a:ext uri="{FF2B5EF4-FFF2-40B4-BE49-F238E27FC236}">
                <a16:creationId xmlns:a16="http://schemas.microsoft.com/office/drawing/2014/main" id="{3A853332-6E4B-DD6C-06AE-69C0AD9AC91A}"/>
              </a:ext>
            </a:extLst>
          </p:cNvPr>
          <p:cNvSpPr txBox="1"/>
          <p:nvPr/>
        </p:nvSpPr>
        <p:spPr>
          <a:xfrm>
            <a:off x="11131117" y="878192"/>
            <a:ext cx="251591" cy="369332"/>
          </a:xfrm>
          <a:prstGeom prst="rect">
            <a:avLst/>
          </a:prstGeom>
          <a:noFill/>
        </p:spPr>
        <p:txBody>
          <a:bodyPr wrap="square">
            <a:spAutoFit/>
          </a:bodyPr>
          <a:lstStyle/>
          <a:p>
            <a:r>
              <a:rPr lang="en-US" dirty="0">
                <a:solidFill>
                  <a:srgbClr val="FF0000"/>
                </a:solidFill>
              </a:rPr>
              <a:t>*</a:t>
            </a:r>
          </a:p>
        </p:txBody>
      </p:sp>
      <p:sp>
        <p:nvSpPr>
          <p:cNvPr id="8" name="TextBox 7">
            <a:extLst>
              <a:ext uri="{FF2B5EF4-FFF2-40B4-BE49-F238E27FC236}">
                <a16:creationId xmlns:a16="http://schemas.microsoft.com/office/drawing/2014/main" id="{44A7229D-68BC-45F7-8CE9-8C55F9B4786C}"/>
              </a:ext>
            </a:extLst>
          </p:cNvPr>
          <p:cNvSpPr txBox="1"/>
          <p:nvPr/>
        </p:nvSpPr>
        <p:spPr>
          <a:xfrm>
            <a:off x="11102213" y="1834423"/>
            <a:ext cx="251591" cy="369332"/>
          </a:xfrm>
          <a:prstGeom prst="rect">
            <a:avLst/>
          </a:prstGeom>
          <a:noFill/>
        </p:spPr>
        <p:txBody>
          <a:bodyPr wrap="square">
            <a:spAutoFit/>
          </a:bodyPr>
          <a:lstStyle/>
          <a:p>
            <a:r>
              <a:rPr lang="en-US" dirty="0">
                <a:solidFill>
                  <a:srgbClr val="FF0000"/>
                </a:solidFill>
              </a:rPr>
              <a:t>*</a:t>
            </a:r>
          </a:p>
        </p:txBody>
      </p:sp>
      <p:pic>
        <p:nvPicPr>
          <p:cNvPr id="9" name="Picture 8">
            <a:extLst>
              <a:ext uri="{FF2B5EF4-FFF2-40B4-BE49-F238E27FC236}">
                <a16:creationId xmlns:a16="http://schemas.microsoft.com/office/drawing/2014/main" id="{2688A3F3-CD3A-8731-DBE0-34C9A71C799D}"/>
              </a:ext>
            </a:extLst>
          </p:cNvPr>
          <p:cNvPicPr>
            <a:picLocks noChangeAspect="1"/>
          </p:cNvPicPr>
          <p:nvPr/>
        </p:nvPicPr>
        <p:blipFill rotWithShape="1">
          <a:blip r:embed="rId4"/>
          <a:srcRect l="13032" b="81696"/>
          <a:stretch/>
        </p:blipFill>
        <p:spPr>
          <a:xfrm>
            <a:off x="525191" y="3429000"/>
            <a:ext cx="10274431" cy="1252603"/>
          </a:xfrm>
          <a:prstGeom prst="rect">
            <a:avLst/>
          </a:prstGeom>
        </p:spPr>
      </p:pic>
      <p:cxnSp>
        <p:nvCxnSpPr>
          <p:cNvPr id="11" name="Straight Arrow Connector 10">
            <a:extLst>
              <a:ext uri="{FF2B5EF4-FFF2-40B4-BE49-F238E27FC236}">
                <a16:creationId xmlns:a16="http://schemas.microsoft.com/office/drawing/2014/main" id="{2ACC04FF-40BA-2F21-18F0-59C4AB976848}"/>
              </a:ext>
            </a:extLst>
          </p:cNvPr>
          <p:cNvCxnSpPr>
            <a:cxnSpLocks/>
          </p:cNvCxnSpPr>
          <p:nvPr/>
        </p:nvCxnSpPr>
        <p:spPr>
          <a:xfrm flipV="1">
            <a:off x="1177447" y="4631499"/>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F99FF1-CD8E-A8CC-5076-45E3FEF3211C}"/>
              </a:ext>
            </a:extLst>
          </p:cNvPr>
          <p:cNvSpPr txBox="1"/>
          <p:nvPr/>
        </p:nvSpPr>
        <p:spPr>
          <a:xfrm>
            <a:off x="425888" y="5386192"/>
            <a:ext cx="1540695" cy="1754326"/>
          </a:xfrm>
          <a:prstGeom prst="rect">
            <a:avLst/>
          </a:prstGeom>
          <a:noFill/>
        </p:spPr>
        <p:txBody>
          <a:bodyPr wrap="square" rtlCol="0">
            <a:spAutoFit/>
          </a:bodyPr>
          <a:lstStyle/>
          <a:p>
            <a:pPr algn="ctr"/>
            <a:r>
              <a:rPr lang="en-US" dirty="0"/>
              <a:t>Where animals to translocate are coming from</a:t>
            </a:r>
          </a:p>
          <a:p>
            <a:endParaRPr lang="en-US" dirty="0"/>
          </a:p>
        </p:txBody>
      </p:sp>
      <p:cxnSp>
        <p:nvCxnSpPr>
          <p:cNvPr id="17" name="Straight Arrow Connector 16">
            <a:extLst>
              <a:ext uri="{FF2B5EF4-FFF2-40B4-BE49-F238E27FC236}">
                <a16:creationId xmlns:a16="http://schemas.microsoft.com/office/drawing/2014/main" id="{BBFFCFAC-8959-1F6F-8589-30BFC34BAF52}"/>
              </a:ext>
            </a:extLst>
          </p:cNvPr>
          <p:cNvCxnSpPr>
            <a:cxnSpLocks/>
          </p:cNvCxnSpPr>
          <p:nvPr/>
        </p:nvCxnSpPr>
        <p:spPr>
          <a:xfrm flipV="1">
            <a:off x="2594973" y="4633587"/>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5623E9-D85D-0219-6368-7AB45748692C}"/>
              </a:ext>
            </a:extLst>
          </p:cNvPr>
          <p:cNvSpPr txBox="1"/>
          <p:nvPr/>
        </p:nvSpPr>
        <p:spPr>
          <a:xfrm>
            <a:off x="1843414" y="5388280"/>
            <a:ext cx="1540695" cy="1200329"/>
          </a:xfrm>
          <a:prstGeom prst="rect">
            <a:avLst/>
          </a:prstGeom>
          <a:noFill/>
        </p:spPr>
        <p:txBody>
          <a:bodyPr wrap="square" rtlCol="0">
            <a:spAutoFit/>
          </a:bodyPr>
          <a:lstStyle/>
          <a:p>
            <a:pPr algn="ctr"/>
            <a:r>
              <a:rPr lang="en-US" dirty="0"/>
              <a:t>Where animals are going to </a:t>
            </a:r>
          </a:p>
          <a:p>
            <a:endParaRPr lang="en-US" dirty="0"/>
          </a:p>
        </p:txBody>
      </p:sp>
      <p:cxnSp>
        <p:nvCxnSpPr>
          <p:cNvPr id="19" name="Straight Arrow Connector 18">
            <a:extLst>
              <a:ext uri="{FF2B5EF4-FFF2-40B4-BE49-F238E27FC236}">
                <a16:creationId xmlns:a16="http://schemas.microsoft.com/office/drawing/2014/main" id="{7A13AE2B-D6E5-D071-3016-35FEC870E973}"/>
              </a:ext>
            </a:extLst>
          </p:cNvPr>
          <p:cNvCxnSpPr>
            <a:cxnSpLocks/>
          </p:cNvCxnSpPr>
          <p:nvPr/>
        </p:nvCxnSpPr>
        <p:spPr>
          <a:xfrm flipV="1">
            <a:off x="3985359" y="4621061"/>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149498D-F8F6-7679-4996-A7218D99F798}"/>
              </a:ext>
            </a:extLst>
          </p:cNvPr>
          <p:cNvSpPr txBox="1"/>
          <p:nvPr/>
        </p:nvSpPr>
        <p:spPr>
          <a:xfrm>
            <a:off x="3233800" y="5375754"/>
            <a:ext cx="1540695" cy="1477328"/>
          </a:xfrm>
          <a:prstGeom prst="rect">
            <a:avLst/>
          </a:prstGeom>
          <a:noFill/>
        </p:spPr>
        <p:txBody>
          <a:bodyPr wrap="square" rtlCol="0">
            <a:spAutoFit/>
          </a:bodyPr>
          <a:lstStyle/>
          <a:p>
            <a:pPr algn="ctr"/>
            <a:r>
              <a:rPr lang="en-US" dirty="0"/>
              <a:t>How many individuals will be released</a:t>
            </a:r>
          </a:p>
          <a:p>
            <a:endParaRPr lang="en-US" dirty="0"/>
          </a:p>
        </p:txBody>
      </p:sp>
      <p:cxnSp>
        <p:nvCxnSpPr>
          <p:cNvPr id="21" name="Straight Arrow Connector 20">
            <a:extLst>
              <a:ext uri="{FF2B5EF4-FFF2-40B4-BE49-F238E27FC236}">
                <a16:creationId xmlns:a16="http://schemas.microsoft.com/office/drawing/2014/main" id="{F3E74D13-873B-03AB-EFD7-65E9C706244B}"/>
              </a:ext>
            </a:extLst>
          </p:cNvPr>
          <p:cNvCxnSpPr>
            <a:cxnSpLocks/>
          </p:cNvCxnSpPr>
          <p:nvPr/>
        </p:nvCxnSpPr>
        <p:spPr>
          <a:xfrm flipV="1">
            <a:off x="5375745" y="4621061"/>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267D23-D263-13DD-430D-B2711BF1A942}"/>
              </a:ext>
            </a:extLst>
          </p:cNvPr>
          <p:cNvSpPr txBox="1"/>
          <p:nvPr/>
        </p:nvSpPr>
        <p:spPr>
          <a:xfrm>
            <a:off x="4624186" y="5375754"/>
            <a:ext cx="1540695" cy="1200329"/>
          </a:xfrm>
          <a:prstGeom prst="rect">
            <a:avLst/>
          </a:prstGeom>
          <a:noFill/>
        </p:spPr>
        <p:txBody>
          <a:bodyPr wrap="square" rtlCol="0">
            <a:spAutoFit/>
          </a:bodyPr>
          <a:lstStyle/>
          <a:p>
            <a:pPr algn="ctr"/>
            <a:r>
              <a:rPr lang="en-US" dirty="0"/>
              <a:t>How many years to release </a:t>
            </a:r>
          </a:p>
          <a:p>
            <a:endParaRPr lang="en-US" dirty="0"/>
          </a:p>
        </p:txBody>
      </p:sp>
      <p:cxnSp>
        <p:nvCxnSpPr>
          <p:cNvPr id="23" name="Straight Arrow Connector 22">
            <a:extLst>
              <a:ext uri="{FF2B5EF4-FFF2-40B4-BE49-F238E27FC236}">
                <a16:creationId xmlns:a16="http://schemas.microsoft.com/office/drawing/2014/main" id="{7C5501AD-05F8-815E-CACF-7CF35B36422E}"/>
              </a:ext>
            </a:extLst>
          </p:cNvPr>
          <p:cNvCxnSpPr>
            <a:cxnSpLocks/>
          </p:cNvCxnSpPr>
          <p:nvPr/>
        </p:nvCxnSpPr>
        <p:spPr>
          <a:xfrm flipV="1">
            <a:off x="6793271" y="4596009"/>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A447BE-9A96-975F-F580-5062E7940FB3}"/>
              </a:ext>
            </a:extLst>
          </p:cNvPr>
          <p:cNvSpPr txBox="1"/>
          <p:nvPr/>
        </p:nvSpPr>
        <p:spPr>
          <a:xfrm>
            <a:off x="6041712" y="5350702"/>
            <a:ext cx="1540695" cy="1200329"/>
          </a:xfrm>
          <a:prstGeom prst="rect">
            <a:avLst/>
          </a:prstGeom>
          <a:noFill/>
        </p:spPr>
        <p:txBody>
          <a:bodyPr wrap="square" rtlCol="0">
            <a:spAutoFit/>
          </a:bodyPr>
          <a:lstStyle/>
          <a:p>
            <a:pPr algn="ctr"/>
            <a:r>
              <a:rPr lang="en-US" dirty="0"/>
              <a:t>The age of the animals to translocate </a:t>
            </a:r>
          </a:p>
          <a:p>
            <a:endParaRPr lang="en-US" dirty="0"/>
          </a:p>
        </p:txBody>
      </p:sp>
      <p:cxnSp>
        <p:nvCxnSpPr>
          <p:cNvPr id="25" name="Straight Arrow Connector 24">
            <a:extLst>
              <a:ext uri="{FF2B5EF4-FFF2-40B4-BE49-F238E27FC236}">
                <a16:creationId xmlns:a16="http://schemas.microsoft.com/office/drawing/2014/main" id="{BF22992A-3F93-06DD-ABD0-EBCE6AB45CB0}"/>
              </a:ext>
            </a:extLst>
          </p:cNvPr>
          <p:cNvCxnSpPr>
            <a:cxnSpLocks/>
          </p:cNvCxnSpPr>
          <p:nvPr/>
        </p:nvCxnSpPr>
        <p:spPr>
          <a:xfrm flipV="1">
            <a:off x="8333966" y="4618973"/>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AC5B4D0-0069-3BBE-0A2D-3583B65F0A62}"/>
              </a:ext>
            </a:extLst>
          </p:cNvPr>
          <p:cNvSpPr txBox="1"/>
          <p:nvPr/>
        </p:nvSpPr>
        <p:spPr>
          <a:xfrm>
            <a:off x="7582407" y="5373666"/>
            <a:ext cx="1540695" cy="1477328"/>
          </a:xfrm>
          <a:prstGeom prst="rect">
            <a:avLst/>
          </a:prstGeom>
          <a:noFill/>
        </p:spPr>
        <p:txBody>
          <a:bodyPr wrap="square" rtlCol="0">
            <a:spAutoFit/>
          </a:bodyPr>
          <a:lstStyle/>
          <a:p>
            <a:pPr algn="ctr"/>
            <a:r>
              <a:rPr lang="en-US" dirty="0"/>
              <a:t>What time of year to translocate animals</a:t>
            </a:r>
          </a:p>
          <a:p>
            <a:endParaRPr lang="en-US" dirty="0"/>
          </a:p>
        </p:txBody>
      </p:sp>
      <p:cxnSp>
        <p:nvCxnSpPr>
          <p:cNvPr id="29" name="Straight Arrow Connector 28">
            <a:extLst>
              <a:ext uri="{FF2B5EF4-FFF2-40B4-BE49-F238E27FC236}">
                <a16:creationId xmlns:a16="http://schemas.microsoft.com/office/drawing/2014/main" id="{0990B01F-078B-F0CC-ECA8-E23C2B59DF91}"/>
              </a:ext>
            </a:extLst>
          </p:cNvPr>
          <p:cNvCxnSpPr>
            <a:cxnSpLocks/>
          </p:cNvCxnSpPr>
          <p:nvPr/>
        </p:nvCxnSpPr>
        <p:spPr>
          <a:xfrm flipV="1">
            <a:off x="9818278" y="4593921"/>
            <a:ext cx="0" cy="7296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2D403A-893E-8143-6D6D-E87F295074B3}"/>
              </a:ext>
            </a:extLst>
          </p:cNvPr>
          <p:cNvSpPr txBox="1"/>
          <p:nvPr/>
        </p:nvSpPr>
        <p:spPr>
          <a:xfrm>
            <a:off x="9066719" y="5348614"/>
            <a:ext cx="1540695" cy="1477328"/>
          </a:xfrm>
          <a:prstGeom prst="rect">
            <a:avLst/>
          </a:prstGeom>
          <a:noFill/>
        </p:spPr>
        <p:txBody>
          <a:bodyPr wrap="square" rtlCol="0">
            <a:spAutoFit/>
          </a:bodyPr>
          <a:lstStyle/>
          <a:p>
            <a:pPr algn="ctr"/>
            <a:r>
              <a:rPr lang="en-US" dirty="0"/>
              <a:t>What method to use when releasing animals </a:t>
            </a:r>
          </a:p>
          <a:p>
            <a:endParaRPr lang="en-US" dirty="0"/>
          </a:p>
        </p:txBody>
      </p:sp>
    </p:spTree>
    <p:extLst>
      <p:ext uri="{BB962C8B-B14F-4D97-AF65-F5344CB8AC3E}">
        <p14:creationId xmlns:p14="http://schemas.microsoft.com/office/powerpoint/2010/main" val="407220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P spid="24" grpId="0"/>
      <p:bldP spid="26"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EEE68-94D0-6846-3E09-72383D18D7E4}"/>
              </a:ext>
            </a:extLst>
          </p:cNvPr>
          <p:cNvPicPr>
            <a:picLocks noChangeAspect="1"/>
          </p:cNvPicPr>
          <p:nvPr/>
        </p:nvPicPr>
        <p:blipFill>
          <a:blip r:embed="rId3"/>
          <a:srcRect/>
          <a:stretch/>
        </p:blipFill>
        <p:spPr>
          <a:xfrm>
            <a:off x="188977" y="0"/>
            <a:ext cx="11814046" cy="6843160"/>
          </a:xfrm>
          <a:prstGeom prst="rect">
            <a:avLst/>
          </a:prstGeom>
        </p:spPr>
      </p:pic>
    </p:spTree>
    <p:extLst>
      <p:ext uri="{BB962C8B-B14F-4D97-AF65-F5344CB8AC3E}">
        <p14:creationId xmlns:p14="http://schemas.microsoft.com/office/powerpoint/2010/main" val="72213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8AE8B5-4F6D-C0AC-3A72-8D1085EB9583}"/>
              </a:ext>
            </a:extLst>
          </p:cNvPr>
          <p:cNvPicPr>
            <a:picLocks noChangeAspect="1"/>
          </p:cNvPicPr>
          <p:nvPr/>
        </p:nvPicPr>
        <p:blipFill>
          <a:blip r:embed="rId3"/>
          <a:srcRect/>
          <a:stretch/>
        </p:blipFill>
        <p:spPr>
          <a:xfrm>
            <a:off x="188977" y="0"/>
            <a:ext cx="11814046" cy="6843160"/>
          </a:xfrm>
          <a:prstGeom prst="rect">
            <a:avLst/>
          </a:prstGeom>
        </p:spPr>
      </p:pic>
    </p:spTree>
    <p:extLst>
      <p:ext uri="{BB962C8B-B14F-4D97-AF65-F5344CB8AC3E}">
        <p14:creationId xmlns:p14="http://schemas.microsoft.com/office/powerpoint/2010/main" val="298207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75BD1D-7A75-7240-0A11-7FEB1F0B2BBD}"/>
              </a:ext>
            </a:extLst>
          </p:cNvPr>
          <p:cNvPicPr>
            <a:picLocks noChangeAspect="1"/>
          </p:cNvPicPr>
          <p:nvPr/>
        </p:nvPicPr>
        <p:blipFill>
          <a:blip r:embed="rId3"/>
          <a:srcRect/>
          <a:stretch/>
        </p:blipFill>
        <p:spPr>
          <a:xfrm>
            <a:off x="188977" y="0"/>
            <a:ext cx="11814046" cy="6843160"/>
          </a:xfrm>
          <a:prstGeom prst="rect">
            <a:avLst/>
          </a:prstGeom>
          <a:ln>
            <a:solidFill>
              <a:srgbClr val="7030A0"/>
            </a:solidFill>
            <a:prstDash val="solid"/>
          </a:ln>
        </p:spPr>
      </p:pic>
    </p:spTree>
    <p:extLst>
      <p:ext uri="{BB962C8B-B14F-4D97-AF65-F5344CB8AC3E}">
        <p14:creationId xmlns:p14="http://schemas.microsoft.com/office/powerpoint/2010/main" val="160487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62DB4D1-5A2A-B350-AFA6-F18EDDE8340D}"/>
              </a:ext>
            </a:extLst>
          </p:cNvPr>
          <p:cNvPicPr>
            <a:picLocks noChangeAspect="1"/>
          </p:cNvPicPr>
          <p:nvPr/>
        </p:nvPicPr>
        <p:blipFill>
          <a:blip r:embed="rId3"/>
          <a:srcRect/>
          <a:stretch/>
        </p:blipFill>
        <p:spPr>
          <a:xfrm>
            <a:off x="188979" y="4"/>
            <a:ext cx="11814041" cy="2312257"/>
          </a:xfrm>
          <a:prstGeom prst="rect">
            <a:avLst/>
          </a:prstGeom>
        </p:spPr>
      </p:pic>
    </p:spTree>
    <p:extLst>
      <p:ext uri="{BB962C8B-B14F-4D97-AF65-F5344CB8AC3E}">
        <p14:creationId xmlns:p14="http://schemas.microsoft.com/office/powerpoint/2010/main" val="2061567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3A9B-A2C9-803C-4B5E-2C4FC8B0959D}"/>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AD0959D0-B5E6-1094-28D0-05BCC35C9064}"/>
              </a:ext>
            </a:extLst>
          </p:cNvPr>
          <p:cNvSpPr>
            <a:spLocks noGrp="1"/>
          </p:cNvSpPr>
          <p:nvPr>
            <p:ph idx="1"/>
          </p:nvPr>
        </p:nvSpPr>
        <p:spPr>
          <a:xfrm>
            <a:off x="838204" y="1825625"/>
            <a:ext cx="7561217" cy="4351339"/>
          </a:xfrm>
        </p:spPr>
        <p:txBody>
          <a:bodyPr>
            <a:normAutofit/>
          </a:bodyPr>
          <a:lstStyle/>
          <a:p>
            <a:r>
              <a:rPr lang="en-US" dirty="0"/>
              <a:t>What information do we have?</a:t>
            </a:r>
          </a:p>
          <a:p>
            <a:pPr lvl="1"/>
            <a:r>
              <a:rPr lang="en-US" dirty="0"/>
              <a:t>Information about current demographics (work by AE Bratt building an IPM)</a:t>
            </a:r>
          </a:p>
          <a:p>
            <a:pPr lvl="1"/>
            <a:r>
              <a:rPr lang="en-US" dirty="0"/>
              <a:t>Breeding ecology on monitored sites</a:t>
            </a:r>
          </a:p>
          <a:p>
            <a:r>
              <a:rPr lang="en-US" dirty="0"/>
              <a:t>What information don’t we have?</a:t>
            </a:r>
          </a:p>
        </p:txBody>
      </p:sp>
      <p:pic>
        <p:nvPicPr>
          <p:cNvPr id="4" name="Picture 3">
            <a:extLst>
              <a:ext uri="{FF2B5EF4-FFF2-40B4-BE49-F238E27FC236}">
                <a16:creationId xmlns:a16="http://schemas.microsoft.com/office/drawing/2014/main" id="{E70F426A-2BC0-6403-8EE6-5094E9E8B896}"/>
              </a:ext>
            </a:extLst>
          </p:cNvPr>
          <p:cNvPicPr>
            <a:picLocks noChangeAspect="1"/>
          </p:cNvPicPr>
          <p:nvPr/>
        </p:nvPicPr>
        <p:blipFill>
          <a:blip r:embed="rId3"/>
          <a:stretch>
            <a:fillRect/>
          </a:stretch>
        </p:blipFill>
        <p:spPr>
          <a:xfrm>
            <a:off x="8908869" y="3"/>
            <a:ext cx="3283131" cy="3450071"/>
          </a:xfrm>
          <a:prstGeom prst="rect">
            <a:avLst/>
          </a:prstGeom>
        </p:spPr>
      </p:pic>
      <p:pic>
        <p:nvPicPr>
          <p:cNvPr id="5" name="Picture 4">
            <a:extLst>
              <a:ext uri="{FF2B5EF4-FFF2-40B4-BE49-F238E27FC236}">
                <a16:creationId xmlns:a16="http://schemas.microsoft.com/office/drawing/2014/main" id="{26F19AE1-9ACE-988B-8FA4-3EAD02E8E162}"/>
              </a:ext>
            </a:extLst>
          </p:cNvPr>
          <p:cNvPicPr>
            <a:picLocks noChangeAspect="1"/>
          </p:cNvPicPr>
          <p:nvPr/>
        </p:nvPicPr>
        <p:blipFill>
          <a:blip r:embed="rId3"/>
          <a:stretch>
            <a:fillRect/>
          </a:stretch>
        </p:blipFill>
        <p:spPr>
          <a:xfrm>
            <a:off x="8908869" y="3"/>
            <a:ext cx="3283131" cy="3450071"/>
          </a:xfrm>
          <a:prstGeom prst="rect">
            <a:avLst/>
          </a:prstGeom>
        </p:spPr>
      </p:pic>
      <p:sp>
        <p:nvSpPr>
          <p:cNvPr id="6" name="TextBox 5">
            <a:extLst>
              <a:ext uri="{FF2B5EF4-FFF2-40B4-BE49-F238E27FC236}">
                <a16:creationId xmlns:a16="http://schemas.microsoft.com/office/drawing/2014/main" id="{A823D43D-C272-9F9B-7331-2035FAA7D341}"/>
              </a:ext>
            </a:extLst>
          </p:cNvPr>
          <p:cNvSpPr txBox="1"/>
          <p:nvPr/>
        </p:nvSpPr>
        <p:spPr>
          <a:xfrm>
            <a:off x="10799622" y="69764"/>
            <a:ext cx="251591" cy="369332"/>
          </a:xfrm>
          <a:prstGeom prst="rect">
            <a:avLst/>
          </a:prstGeom>
          <a:noFill/>
        </p:spPr>
        <p:txBody>
          <a:bodyPr wrap="square">
            <a:spAutoFit/>
          </a:bodyPr>
          <a:lstStyle/>
          <a:p>
            <a:r>
              <a:rPr lang="en-US" dirty="0">
                <a:solidFill>
                  <a:srgbClr val="FF0000"/>
                </a:solidFill>
              </a:rPr>
              <a:t>*</a:t>
            </a:r>
          </a:p>
        </p:txBody>
      </p:sp>
      <p:sp>
        <p:nvSpPr>
          <p:cNvPr id="7" name="TextBox 6">
            <a:extLst>
              <a:ext uri="{FF2B5EF4-FFF2-40B4-BE49-F238E27FC236}">
                <a16:creationId xmlns:a16="http://schemas.microsoft.com/office/drawing/2014/main" id="{16220D11-749B-0FDA-AE49-62BC3D00AA8B}"/>
              </a:ext>
            </a:extLst>
          </p:cNvPr>
          <p:cNvSpPr txBox="1"/>
          <p:nvPr/>
        </p:nvSpPr>
        <p:spPr>
          <a:xfrm>
            <a:off x="11131117" y="878192"/>
            <a:ext cx="251591" cy="369332"/>
          </a:xfrm>
          <a:prstGeom prst="rect">
            <a:avLst/>
          </a:prstGeom>
          <a:noFill/>
        </p:spPr>
        <p:txBody>
          <a:bodyPr wrap="square">
            <a:spAutoFit/>
          </a:bodyPr>
          <a:lstStyle/>
          <a:p>
            <a:r>
              <a:rPr lang="en-US" dirty="0">
                <a:solidFill>
                  <a:srgbClr val="FF0000"/>
                </a:solidFill>
              </a:rPr>
              <a:t>*</a:t>
            </a:r>
          </a:p>
        </p:txBody>
      </p:sp>
      <p:sp>
        <p:nvSpPr>
          <p:cNvPr id="8" name="TextBox 7">
            <a:extLst>
              <a:ext uri="{FF2B5EF4-FFF2-40B4-BE49-F238E27FC236}">
                <a16:creationId xmlns:a16="http://schemas.microsoft.com/office/drawing/2014/main" id="{B37DDD36-7662-CF84-0047-1BB52ED25396}"/>
              </a:ext>
            </a:extLst>
          </p:cNvPr>
          <p:cNvSpPr txBox="1"/>
          <p:nvPr/>
        </p:nvSpPr>
        <p:spPr>
          <a:xfrm>
            <a:off x="11102213" y="1834423"/>
            <a:ext cx="251591" cy="369332"/>
          </a:xfrm>
          <a:prstGeom prst="rect">
            <a:avLst/>
          </a:prstGeom>
          <a:noFill/>
        </p:spPr>
        <p:txBody>
          <a:bodyPr wrap="square">
            <a:spAutoFit/>
          </a:bodyPr>
          <a:lstStyle/>
          <a:p>
            <a:r>
              <a:rPr lang="en-US" dirty="0">
                <a:solidFill>
                  <a:srgbClr val="FF0000"/>
                </a:solidFill>
              </a:rPr>
              <a:t>*</a:t>
            </a:r>
          </a:p>
        </p:txBody>
      </p:sp>
      <p:sp>
        <p:nvSpPr>
          <p:cNvPr id="11" name="TextBox 10">
            <a:extLst>
              <a:ext uri="{FF2B5EF4-FFF2-40B4-BE49-F238E27FC236}">
                <a16:creationId xmlns:a16="http://schemas.microsoft.com/office/drawing/2014/main" id="{EA8A7CA3-58BC-1817-843E-5428D4563C80}"/>
              </a:ext>
            </a:extLst>
          </p:cNvPr>
          <p:cNvSpPr txBox="1"/>
          <p:nvPr/>
        </p:nvSpPr>
        <p:spPr>
          <a:xfrm>
            <a:off x="10395313" y="2385713"/>
            <a:ext cx="310243" cy="369332"/>
          </a:xfrm>
          <a:prstGeom prst="rect">
            <a:avLst/>
          </a:prstGeom>
          <a:noFill/>
        </p:spPr>
        <p:txBody>
          <a:bodyPr wrap="square">
            <a:spAutoFit/>
          </a:bodyPr>
          <a:lstStyle/>
          <a:p>
            <a:r>
              <a:rPr lang="en-US" dirty="0">
                <a:solidFill>
                  <a:srgbClr val="FF0000"/>
                </a:solidFill>
              </a:rPr>
              <a:t>*</a:t>
            </a:r>
          </a:p>
        </p:txBody>
      </p:sp>
    </p:spTree>
    <p:extLst>
      <p:ext uri="{BB962C8B-B14F-4D97-AF65-F5344CB8AC3E}">
        <p14:creationId xmlns:p14="http://schemas.microsoft.com/office/powerpoint/2010/main" val="12313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9C5ED8E-DF6C-9E61-D498-E8B998A6EA3B}"/>
              </a:ext>
            </a:extLst>
          </p:cNvPr>
          <p:cNvPicPr>
            <a:picLocks noChangeAspect="1"/>
          </p:cNvPicPr>
          <p:nvPr/>
        </p:nvPicPr>
        <p:blipFill>
          <a:blip r:embed="rId3"/>
          <a:srcRect/>
          <a:stretch/>
        </p:blipFill>
        <p:spPr>
          <a:xfrm>
            <a:off x="176168" y="0"/>
            <a:ext cx="11814046" cy="6843160"/>
          </a:xfrm>
          <a:prstGeom prst="rect">
            <a:avLst/>
          </a:prstGeom>
        </p:spPr>
      </p:pic>
      <p:pic>
        <p:nvPicPr>
          <p:cNvPr id="3" name="Graphic 2" descr="Question Mark with solid fill">
            <a:extLst>
              <a:ext uri="{FF2B5EF4-FFF2-40B4-BE49-F238E27FC236}">
                <a16:creationId xmlns:a16="http://schemas.microsoft.com/office/drawing/2014/main" id="{4983F9ED-0BA0-68F8-6032-CCA52F88EA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0425" y="2382641"/>
            <a:ext cx="914400" cy="914400"/>
          </a:xfrm>
          <a:prstGeom prst="rect">
            <a:avLst/>
          </a:prstGeom>
        </p:spPr>
      </p:pic>
      <p:pic>
        <p:nvPicPr>
          <p:cNvPr id="4" name="Graphic 3" descr="Question Mark with solid fill">
            <a:extLst>
              <a:ext uri="{FF2B5EF4-FFF2-40B4-BE49-F238E27FC236}">
                <a16:creationId xmlns:a16="http://schemas.microsoft.com/office/drawing/2014/main" id="{67CA7B2E-CC91-BBED-A2D8-77B4D80C7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2557" y="3429000"/>
            <a:ext cx="914400" cy="914400"/>
          </a:xfrm>
          <a:prstGeom prst="rect">
            <a:avLst/>
          </a:prstGeom>
        </p:spPr>
      </p:pic>
      <p:pic>
        <p:nvPicPr>
          <p:cNvPr id="5" name="Graphic 4" descr="Question Mark with solid fill">
            <a:extLst>
              <a:ext uri="{FF2B5EF4-FFF2-40B4-BE49-F238E27FC236}">
                <a16:creationId xmlns:a16="http://schemas.microsoft.com/office/drawing/2014/main" id="{EC011C44-A161-C36C-A102-94B9ACD26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4159" y="1923805"/>
            <a:ext cx="914400" cy="914400"/>
          </a:xfrm>
          <a:prstGeom prst="rect">
            <a:avLst/>
          </a:prstGeom>
        </p:spPr>
      </p:pic>
      <p:pic>
        <p:nvPicPr>
          <p:cNvPr id="6" name="Graphic 5" descr="Question Mark with solid fill">
            <a:extLst>
              <a:ext uri="{FF2B5EF4-FFF2-40B4-BE49-F238E27FC236}">
                <a16:creationId xmlns:a16="http://schemas.microsoft.com/office/drawing/2014/main" id="{3EBE7A28-6F79-F495-AF13-A4698219DD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9169" y="2729692"/>
            <a:ext cx="914400" cy="914400"/>
          </a:xfrm>
          <a:prstGeom prst="rect">
            <a:avLst/>
          </a:prstGeom>
        </p:spPr>
      </p:pic>
      <p:pic>
        <p:nvPicPr>
          <p:cNvPr id="7" name="Graphic 6" descr="Question Mark with solid fill">
            <a:extLst>
              <a:ext uri="{FF2B5EF4-FFF2-40B4-BE49-F238E27FC236}">
                <a16:creationId xmlns:a16="http://schemas.microsoft.com/office/drawing/2014/main" id="{0C74F364-AF15-CEE0-1E44-DBF7884D08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6908" y="2685197"/>
            <a:ext cx="914400" cy="914400"/>
          </a:xfrm>
          <a:prstGeom prst="rect">
            <a:avLst/>
          </a:prstGeom>
        </p:spPr>
      </p:pic>
      <p:pic>
        <p:nvPicPr>
          <p:cNvPr id="8" name="Graphic 7" descr="Question Mark with solid fill">
            <a:extLst>
              <a:ext uri="{FF2B5EF4-FFF2-40B4-BE49-F238E27FC236}">
                <a16:creationId xmlns:a16="http://schemas.microsoft.com/office/drawing/2014/main" id="{884B8AC5-C3F6-0E07-C37C-27771EACD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42177" y="2693751"/>
            <a:ext cx="914400" cy="914400"/>
          </a:xfrm>
          <a:prstGeom prst="rect">
            <a:avLst/>
          </a:prstGeom>
        </p:spPr>
      </p:pic>
      <p:pic>
        <p:nvPicPr>
          <p:cNvPr id="9" name="Graphic 8" descr="Question Mark with solid fill">
            <a:extLst>
              <a:ext uri="{FF2B5EF4-FFF2-40B4-BE49-F238E27FC236}">
                <a16:creationId xmlns:a16="http://schemas.microsoft.com/office/drawing/2014/main" id="{6F0878F0-A80B-4277-6CC3-E7832869C6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5204" y="2839841"/>
            <a:ext cx="914400" cy="914400"/>
          </a:xfrm>
          <a:prstGeom prst="rect">
            <a:avLst/>
          </a:prstGeom>
        </p:spPr>
      </p:pic>
    </p:spTree>
    <p:extLst>
      <p:ext uri="{BB962C8B-B14F-4D97-AF65-F5344CB8AC3E}">
        <p14:creationId xmlns:p14="http://schemas.microsoft.com/office/powerpoint/2010/main" val="1063924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FA4F-D20A-E8AD-9C25-3851AB4773EC}"/>
              </a:ext>
            </a:extLst>
          </p:cNvPr>
          <p:cNvSpPr>
            <a:spLocks noGrp="1"/>
          </p:cNvSpPr>
          <p:nvPr>
            <p:ph type="title"/>
          </p:nvPr>
        </p:nvSpPr>
        <p:spPr/>
        <p:txBody>
          <a:bodyPr/>
          <a:lstStyle/>
          <a:p>
            <a:r>
              <a:rPr lang="en-US" dirty="0"/>
              <a:t>Reintroduction</a:t>
            </a:r>
          </a:p>
        </p:txBody>
      </p:sp>
      <p:sp>
        <p:nvSpPr>
          <p:cNvPr id="3" name="Content Placeholder 2">
            <a:extLst>
              <a:ext uri="{FF2B5EF4-FFF2-40B4-BE49-F238E27FC236}">
                <a16:creationId xmlns:a16="http://schemas.microsoft.com/office/drawing/2014/main" id="{C46D3693-47B0-D495-589C-9B2C8F25D076}"/>
              </a:ext>
            </a:extLst>
          </p:cNvPr>
          <p:cNvSpPr>
            <a:spLocks noGrp="1"/>
          </p:cNvSpPr>
          <p:nvPr>
            <p:ph idx="1"/>
          </p:nvPr>
        </p:nvSpPr>
        <p:spPr/>
        <p:txBody>
          <a:bodyPr>
            <a:normAutofit/>
          </a:bodyPr>
          <a:lstStyle/>
          <a:p>
            <a:r>
              <a:rPr lang="en-US" dirty="0"/>
              <a:t>What are reintroductions?</a:t>
            </a:r>
          </a:p>
          <a:p>
            <a:pPr lvl="1"/>
            <a:r>
              <a:rPr lang="en-US" dirty="0"/>
              <a:t>Conservation translocation, involving moving animals to a place they used to occur but no longer do</a:t>
            </a:r>
          </a:p>
          <a:p>
            <a:r>
              <a:rPr lang="en-US" dirty="0"/>
              <a:t>Decisions about reintroductions are difficult</a:t>
            </a:r>
          </a:p>
          <a:p>
            <a:pPr lvl="1"/>
            <a:r>
              <a:rPr lang="en-US" dirty="0"/>
              <a:t>Uncertainty</a:t>
            </a:r>
          </a:p>
          <a:p>
            <a:pPr lvl="1"/>
            <a:r>
              <a:rPr lang="en-US" dirty="0"/>
              <a:t>Tradeoffs</a:t>
            </a:r>
          </a:p>
          <a:p>
            <a:pPr lvl="1"/>
            <a:r>
              <a:rPr lang="en-US" dirty="0"/>
              <a:t>Risk of species loss</a:t>
            </a:r>
          </a:p>
        </p:txBody>
      </p:sp>
    </p:spTree>
    <p:extLst>
      <p:ext uri="{BB962C8B-B14F-4D97-AF65-F5344CB8AC3E}">
        <p14:creationId xmlns:p14="http://schemas.microsoft.com/office/powerpoint/2010/main" val="36886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17498A-B9F1-69BB-BCA1-07CAA0B83630}"/>
              </a:ext>
            </a:extLst>
          </p:cNvPr>
          <p:cNvPicPr>
            <a:picLocks noChangeAspect="1"/>
          </p:cNvPicPr>
          <p:nvPr/>
        </p:nvPicPr>
        <p:blipFill>
          <a:blip r:embed="rId3"/>
          <a:srcRect/>
          <a:stretch/>
        </p:blipFill>
        <p:spPr>
          <a:xfrm>
            <a:off x="176168" y="7420"/>
            <a:ext cx="11814046" cy="6843160"/>
          </a:xfrm>
          <a:prstGeom prst="rect">
            <a:avLst/>
          </a:prstGeom>
        </p:spPr>
      </p:pic>
      <p:sp>
        <p:nvSpPr>
          <p:cNvPr id="2" name="Rectangle 1">
            <a:extLst>
              <a:ext uri="{FF2B5EF4-FFF2-40B4-BE49-F238E27FC236}">
                <a16:creationId xmlns:a16="http://schemas.microsoft.com/office/drawing/2014/main" id="{61637785-52F2-860D-7DC9-C9DA0E4C4EAA}"/>
              </a:ext>
            </a:extLst>
          </p:cNvPr>
          <p:cNvSpPr/>
          <p:nvPr/>
        </p:nvSpPr>
        <p:spPr>
          <a:xfrm>
            <a:off x="3115181" y="187889"/>
            <a:ext cx="1371600" cy="5715000"/>
          </a:xfrm>
          <a:prstGeom prst="rect">
            <a:avLst/>
          </a:prstGeom>
          <a:noFill/>
          <a:ln w="762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43ADF4-BC2C-554C-0A61-B9709008EECC}"/>
              </a:ext>
            </a:extLst>
          </p:cNvPr>
          <p:cNvPicPr>
            <a:picLocks noChangeAspect="1"/>
          </p:cNvPicPr>
          <p:nvPr/>
        </p:nvPicPr>
        <p:blipFill rotWithShape="1">
          <a:blip r:embed="rId3"/>
          <a:srcRect t="2806" b="1053"/>
          <a:stretch/>
        </p:blipFill>
        <p:spPr>
          <a:xfrm>
            <a:off x="1511098" y="0"/>
            <a:ext cx="9169812" cy="6812280"/>
          </a:xfrm>
          <a:prstGeom prst="rect">
            <a:avLst/>
          </a:prstGeom>
        </p:spPr>
      </p:pic>
    </p:spTree>
    <p:extLst>
      <p:ext uri="{BB962C8B-B14F-4D97-AF65-F5344CB8AC3E}">
        <p14:creationId xmlns:p14="http://schemas.microsoft.com/office/powerpoint/2010/main" val="306056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EBCB5E0-508F-7A91-3F5E-210E726CB001}"/>
              </a:ext>
            </a:extLst>
          </p:cNvPr>
          <p:cNvPicPr>
            <a:picLocks noChangeAspect="1"/>
          </p:cNvPicPr>
          <p:nvPr/>
        </p:nvPicPr>
        <p:blipFill rotWithShape="1">
          <a:blip r:embed="rId3"/>
          <a:srcRect l="5457" t="4463" r="2797" b="7301"/>
          <a:stretch/>
        </p:blipFill>
        <p:spPr>
          <a:xfrm>
            <a:off x="2437297" y="1"/>
            <a:ext cx="9228083" cy="6858000"/>
          </a:xfrm>
          <a:prstGeom prst="rect">
            <a:avLst/>
          </a:prstGeom>
        </p:spPr>
      </p:pic>
      <p:cxnSp>
        <p:nvCxnSpPr>
          <p:cNvPr id="21" name="Straight Arrow Connector 20">
            <a:extLst>
              <a:ext uri="{FF2B5EF4-FFF2-40B4-BE49-F238E27FC236}">
                <a16:creationId xmlns:a16="http://schemas.microsoft.com/office/drawing/2014/main" id="{3113348F-F558-C821-7798-D5D37D9DEB5D}"/>
              </a:ext>
            </a:extLst>
          </p:cNvPr>
          <p:cNvCxnSpPr>
            <a:cxnSpLocks/>
            <a:stCxn id="16" idx="3"/>
          </p:cNvCxnSpPr>
          <p:nvPr/>
        </p:nvCxnSpPr>
        <p:spPr>
          <a:xfrm>
            <a:off x="4880920" y="1721721"/>
            <a:ext cx="1057869" cy="1264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312CB8-1596-E221-9F54-B4708D8D2286}"/>
              </a:ext>
            </a:extLst>
          </p:cNvPr>
          <p:cNvCxnSpPr>
            <a:cxnSpLocks/>
            <a:stCxn id="14" idx="3"/>
          </p:cNvCxnSpPr>
          <p:nvPr/>
        </p:nvCxnSpPr>
        <p:spPr>
          <a:xfrm flipV="1">
            <a:off x="4880924" y="3900455"/>
            <a:ext cx="1013169" cy="13425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30A90C-2997-B13B-F0BA-87CE7DEF64AD}"/>
              </a:ext>
            </a:extLst>
          </p:cNvPr>
          <p:cNvCxnSpPr>
            <a:cxnSpLocks/>
          </p:cNvCxnSpPr>
          <p:nvPr/>
        </p:nvCxnSpPr>
        <p:spPr>
          <a:xfrm flipH="1" flipV="1">
            <a:off x="6622181" y="4257050"/>
            <a:ext cx="2583707" cy="1489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07D9A6-8285-A702-66A4-9F8C562E2209}"/>
              </a:ext>
            </a:extLst>
          </p:cNvPr>
          <p:cNvCxnSpPr>
            <a:cxnSpLocks/>
          </p:cNvCxnSpPr>
          <p:nvPr/>
        </p:nvCxnSpPr>
        <p:spPr>
          <a:xfrm flipH="1">
            <a:off x="7754925" y="3477174"/>
            <a:ext cx="1467339" cy="491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9A1A14-3A7A-730A-48E6-432C0977C3EE}"/>
              </a:ext>
            </a:extLst>
          </p:cNvPr>
          <p:cNvCxnSpPr>
            <a:cxnSpLocks/>
          </p:cNvCxnSpPr>
          <p:nvPr/>
        </p:nvCxnSpPr>
        <p:spPr>
          <a:xfrm flipH="1">
            <a:off x="7756373" y="1181186"/>
            <a:ext cx="1465891" cy="196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9166422-CA3C-0205-6C4F-9AE0A74F7D90}"/>
              </a:ext>
            </a:extLst>
          </p:cNvPr>
          <p:cNvPicPr>
            <a:picLocks noChangeAspect="1"/>
          </p:cNvPicPr>
          <p:nvPr/>
        </p:nvPicPr>
        <p:blipFill rotWithShape="1">
          <a:blip r:embed="rId4"/>
          <a:srcRect l="35731" t="29809" r="36662" b="40883"/>
          <a:stretch/>
        </p:blipFill>
        <p:spPr>
          <a:xfrm>
            <a:off x="118593" y="2548892"/>
            <a:ext cx="2145695" cy="1760219"/>
          </a:xfrm>
          <a:prstGeom prst="rect">
            <a:avLst/>
          </a:prstGeom>
        </p:spPr>
      </p:pic>
      <p:pic>
        <p:nvPicPr>
          <p:cNvPr id="8" name="Picture 7" descr="A grassy field with trees in the background&#10;&#10;Description automatically generated with medium confidence">
            <a:extLst>
              <a:ext uri="{FF2B5EF4-FFF2-40B4-BE49-F238E27FC236}">
                <a16:creationId xmlns:a16="http://schemas.microsoft.com/office/drawing/2014/main" id="{B9B1CCC9-51CC-28A6-BAE5-6BE012BC9830}"/>
              </a:ext>
            </a:extLst>
          </p:cNvPr>
          <p:cNvPicPr>
            <a:picLocks noChangeAspect="1"/>
          </p:cNvPicPr>
          <p:nvPr/>
        </p:nvPicPr>
        <p:blipFill>
          <a:blip r:embed="rId5"/>
          <a:stretch>
            <a:fillRect/>
          </a:stretch>
        </p:blipFill>
        <p:spPr>
          <a:xfrm>
            <a:off x="9219367" y="397415"/>
            <a:ext cx="2438400" cy="1828800"/>
          </a:xfrm>
          <a:prstGeom prst="rect">
            <a:avLst/>
          </a:prstGeom>
        </p:spPr>
      </p:pic>
      <p:pic>
        <p:nvPicPr>
          <p:cNvPr id="10" name="Picture 9" descr="A field with a fence and trees in the background&#10;&#10;Description automatically generated with medium confidence">
            <a:extLst>
              <a:ext uri="{FF2B5EF4-FFF2-40B4-BE49-F238E27FC236}">
                <a16:creationId xmlns:a16="http://schemas.microsoft.com/office/drawing/2014/main" id="{8BCE04D1-F5E1-7D8C-3C23-FDDB2CF29BD4}"/>
              </a:ext>
            </a:extLst>
          </p:cNvPr>
          <p:cNvPicPr>
            <a:picLocks noChangeAspect="1"/>
          </p:cNvPicPr>
          <p:nvPr/>
        </p:nvPicPr>
        <p:blipFill>
          <a:blip r:embed="rId6"/>
          <a:stretch>
            <a:fillRect/>
          </a:stretch>
        </p:blipFill>
        <p:spPr>
          <a:xfrm>
            <a:off x="9219371" y="2569115"/>
            <a:ext cx="2438399" cy="1828800"/>
          </a:xfrm>
          <a:prstGeom prst="rect">
            <a:avLst/>
          </a:prstGeom>
        </p:spPr>
      </p:pic>
      <p:pic>
        <p:nvPicPr>
          <p:cNvPr id="12" name="Picture 11" descr="A field of grass with trees in the background&#10;&#10;Description automatically generated with low confidence">
            <a:extLst>
              <a:ext uri="{FF2B5EF4-FFF2-40B4-BE49-F238E27FC236}">
                <a16:creationId xmlns:a16="http://schemas.microsoft.com/office/drawing/2014/main" id="{20FBF7ED-729D-FD13-6137-A8E18BAEDCC4}"/>
              </a:ext>
            </a:extLst>
          </p:cNvPr>
          <p:cNvPicPr>
            <a:picLocks noChangeAspect="1"/>
          </p:cNvPicPr>
          <p:nvPr/>
        </p:nvPicPr>
        <p:blipFill>
          <a:blip r:embed="rId7"/>
          <a:stretch>
            <a:fillRect/>
          </a:stretch>
        </p:blipFill>
        <p:spPr>
          <a:xfrm>
            <a:off x="9219371" y="4740815"/>
            <a:ext cx="2438399" cy="1828800"/>
          </a:xfrm>
          <a:prstGeom prst="rect">
            <a:avLst/>
          </a:prstGeom>
        </p:spPr>
      </p:pic>
      <p:pic>
        <p:nvPicPr>
          <p:cNvPr id="14" name="Picture 13" descr="A large open field with trees in the background&#10;&#10;Description automatically generated with medium confidence">
            <a:extLst>
              <a:ext uri="{FF2B5EF4-FFF2-40B4-BE49-F238E27FC236}">
                <a16:creationId xmlns:a16="http://schemas.microsoft.com/office/drawing/2014/main" id="{8F56A5B2-B275-7DA7-2B03-E640572A21FF}"/>
              </a:ext>
            </a:extLst>
          </p:cNvPr>
          <p:cNvPicPr>
            <a:picLocks noChangeAspect="1"/>
          </p:cNvPicPr>
          <p:nvPr/>
        </p:nvPicPr>
        <p:blipFill>
          <a:blip r:embed="rId8"/>
          <a:stretch>
            <a:fillRect/>
          </a:stretch>
        </p:blipFill>
        <p:spPr>
          <a:xfrm>
            <a:off x="2442520" y="4328643"/>
            <a:ext cx="2438400" cy="1828800"/>
          </a:xfrm>
          <a:prstGeom prst="rect">
            <a:avLst/>
          </a:prstGeom>
        </p:spPr>
      </p:pic>
      <p:pic>
        <p:nvPicPr>
          <p:cNvPr id="16" name="Picture 15" descr="A picture containing grass, outdoor, sky, field&#10;&#10;Description automatically generated">
            <a:extLst>
              <a:ext uri="{FF2B5EF4-FFF2-40B4-BE49-F238E27FC236}">
                <a16:creationId xmlns:a16="http://schemas.microsoft.com/office/drawing/2014/main" id="{47EC93DC-116F-3AF9-D7E5-DA10ADA2B17B}"/>
              </a:ext>
            </a:extLst>
          </p:cNvPr>
          <p:cNvPicPr>
            <a:picLocks noChangeAspect="1"/>
          </p:cNvPicPr>
          <p:nvPr/>
        </p:nvPicPr>
        <p:blipFill>
          <a:blip r:embed="rId9"/>
          <a:stretch>
            <a:fillRect/>
          </a:stretch>
        </p:blipFill>
        <p:spPr>
          <a:xfrm>
            <a:off x="2442520" y="807319"/>
            <a:ext cx="2438400" cy="1828800"/>
          </a:xfrm>
          <a:prstGeom prst="rect">
            <a:avLst/>
          </a:prstGeom>
        </p:spPr>
      </p:pic>
    </p:spTree>
    <p:extLst>
      <p:ext uri="{BB962C8B-B14F-4D97-AF65-F5344CB8AC3E}">
        <p14:creationId xmlns:p14="http://schemas.microsoft.com/office/powerpoint/2010/main" val="2749988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D5E9-5470-3A23-C659-CDB25FC2A53A}"/>
              </a:ext>
            </a:extLst>
          </p:cNvPr>
          <p:cNvSpPr>
            <a:spLocks noGrp="1"/>
          </p:cNvSpPr>
          <p:nvPr>
            <p:ph type="title"/>
          </p:nvPr>
        </p:nvSpPr>
        <p:spPr/>
        <p:txBody>
          <a:bodyPr/>
          <a:lstStyle/>
          <a:p>
            <a:r>
              <a:rPr lang="en-US" dirty="0"/>
              <a:t>Elicitation process</a:t>
            </a:r>
          </a:p>
        </p:txBody>
      </p:sp>
      <p:sp>
        <p:nvSpPr>
          <p:cNvPr id="3" name="Content Placeholder 2">
            <a:extLst>
              <a:ext uri="{FF2B5EF4-FFF2-40B4-BE49-F238E27FC236}">
                <a16:creationId xmlns:a16="http://schemas.microsoft.com/office/drawing/2014/main" id="{7B4A4FE0-5FF6-6EFF-21E4-19480D5912C1}"/>
              </a:ext>
            </a:extLst>
          </p:cNvPr>
          <p:cNvSpPr>
            <a:spLocks noGrp="1"/>
          </p:cNvSpPr>
          <p:nvPr>
            <p:ph idx="1"/>
          </p:nvPr>
        </p:nvSpPr>
        <p:spPr/>
        <p:txBody>
          <a:bodyPr>
            <a:normAutofit/>
          </a:bodyPr>
          <a:lstStyle/>
          <a:p>
            <a:r>
              <a:rPr lang="en-US" dirty="0"/>
              <a:t>4 experts</a:t>
            </a:r>
          </a:p>
          <a:p>
            <a:r>
              <a:rPr lang="en-US" dirty="0"/>
              <a:t>Parameters at potential release sites</a:t>
            </a:r>
          </a:p>
          <a:p>
            <a:pPr lvl="1"/>
            <a:r>
              <a:rPr lang="en-US" dirty="0"/>
              <a:t>Adult survival</a:t>
            </a:r>
            <a:endParaRPr lang="en-US" dirty="0">
              <a:effectLst/>
            </a:endParaRPr>
          </a:p>
          <a:p>
            <a:pPr lvl="1"/>
            <a:r>
              <a:rPr lang="en-US" dirty="0"/>
              <a:t>Juvenile survival</a:t>
            </a:r>
            <a:endParaRPr lang="en-US" dirty="0">
              <a:effectLst/>
              <a:latin typeface="Calibri" panose="020F0502020204030204" pitchFamily="34" charset="0"/>
              <a:cs typeface="Calibri" panose="020F0502020204030204" pitchFamily="34" charset="0"/>
            </a:endParaRPr>
          </a:p>
          <a:p>
            <a:pPr lvl="1"/>
            <a:r>
              <a:rPr lang="en-US" dirty="0"/>
              <a:t>Fecundity parameters</a:t>
            </a:r>
          </a:p>
          <a:p>
            <a:r>
              <a:rPr lang="en-US" dirty="0"/>
              <a:t>What would survival and fecundity be like if larks were at these sites?</a:t>
            </a:r>
          </a:p>
          <a:p>
            <a:pPr marL="457189" lvl="1" indent="0">
              <a:buNone/>
            </a:pPr>
            <a:r>
              <a:rPr lang="en-US" dirty="0"/>
              <a:t>*Not including post-release effects (yet)</a:t>
            </a:r>
          </a:p>
          <a:p>
            <a:endParaRPr lang="en-US" dirty="0"/>
          </a:p>
        </p:txBody>
      </p:sp>
    </p:spTree>
    <p:extLst>
      <p:ext uri="{BB962C8B-B14F-4D97-AF65-F5344CB8AC3E}">
        <p14:creationId xmlns:p14="http://schemas.microsoft.com/office/powerpoint/2010/main" val="142105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0DA58-099D-B039-DEB0-B34D5578904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4349C700-0844-2530-7A4A-14C4A07073EA}"/>
              </a:ext>
            </a:extLst>
          </p:cNvPr>
          <p:cNvSpPr>
            <a:spLocks noGrp="1"/>
          </p:cNvSpPr>
          <p:nvPr>
            <p:ph idx="1"/>
          </p:nvPr>
        </p:nvSpPr>
        <p:spPr/>
        <p:txBody>
          <a:bodyPr/>
          <a:lstStyle/>
          <a:p>
            <a:r>
              <a:rPr lang="en-US" dirty="0"/>
              <a:t>Modified Delphi process</a:t>
            </a:r>
          </a:p>
          <a:p>
            <a:pPr lvl="1"/>
            <a:r>
              <a:rPr lang="en-US" dirty="0"/>
              <a:t>All responses are kept anonymous throughout the process</a:t>
            </a:r>
          </a:p>
          <a:p>
            <a:pPr marL="457189" lvl="1" indent="0">
              <a:buNone/>
            </a:pPr>
            <a:endParaRPr lang="en-US" dirty="0"/>
          </a:p>
          <a:p>
            <a:pPr lvl="1"/>
            <a:r>
              <a:rPr lang="en-US" dirty="0"/>
              <a:t>Experts answer individually</a:t>
            </a:r>
          </a:p>
          <a:p>
            <a:pPr lvl="1"/>
            <a:r>
              <a:rPr lang="en-US" dirty="0"/>
              <a:t>The answers are summarized and shown to the group</a:t>
            </a:r>
          </a:p>
          <a:p>
            <a:pPr lvl="1"/>
            <a:r>
              <a:rPr lang="en-US" dirty="0"/>
              <a:t>The group discusses the responses</a:t>
            </a:r>
          </a:p>
          <a:p>
            <a:pPr lvl="1"/>
            <a:r>
              <a:rPr lang="en-US" dirty="0"/>
              <a:t>Experts are then given a chance to revise their responses</a:t>
            </a:r>
          </a:p>
          <a:p>
            <a:pPr marL="457189" lvl="1" indent="0">
              <a:buNone/>
            </a:pPr>
            <a:endParaRPr lang="en-US" dirty="0"/>
          </a:p>
          <a:p>
            <a:pPr lvl="1"/>
            <a:r>
              <a:rPr lang="en-US" dirty="0"/>
              <a:t>Process ends when no one wants to revisit their responses</a:t>
            </a:r>
          </a:p>
          <a:p>
            <a:endParaRPr lang="en-US" dirty="0"/>
          </a:p>
        </p:txBody>
      </p:sp>
      <p:sp>
        <p:nvSpPr>
          <p:cNvPr id="4" name="U-Turn Arrow 3">
            <a:extLst>
              <a:ext uri="{FF2B5EF4-FFF2-40B4-BE49-F238E27FC236}">
                <a16:creationId xmlns:a16="http://schemas.microsoft.com/office/drawing/2014/main" id="{521CF0EA-E9D1-080D-045C-2ACD4F5EFD2B}"/>
              </a:ext>
            </a:extLst>
          </p:cNvPr>
          <p:cNvSpPr/>
          <p:nvPr/>
        </p:nvSpPr>
        <p:spPr>
          <a:xfrm rot="16200000">
            <a:off x="632572" y="3803904"/>
            <a:ext cx="914400" cy="393192"/>
          </a:xfrm>
          <a:prstGeom prst="uturnArrow">
            <a:avLst>
              <a:gd name="adj1" fmla="val 25000"/>
              <a:gd name="adj2" fmla="val 25000"/>
              <a:gd name="adj3" fmla="val 25000"/>
              <a:gd name="adj4" fmla="val 43750"/>
              <a:gd name="adj5" fmla="val 10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0661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0DA58-099D-B039-DEB0-B34D5578904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4349C700-0844-2530-7A4A-14C4A07073EA}"/>
              </a:ext>
            </a:extLst>
          </p:cNvPr>
          <p:cNvSpPr>
            <a:spLocks noGrp="1"/>
          </p:cNvSpPr>
          <p:nvPr>
            <p:ph idx="1"/>
          </p:nvPr>
        </p:nvSpPr>
        <p:spPr/>
        <p:txBody>
          <a:bodyPr/>
          <a:lstStyle/>
          <a:p>
            <a:r>
              <a:rPr lang="en-US" dirty="0"/>
              <a:t>4-point elicitation (</a:t>
            </a:r>
            <a:r>
              <a:rPr lang="en-US" dirty="0">
                <a:effectLst/>
                <a:latin typeface="Calibri" panose="020F0502020204030204" pitchFamily="34" charset="0"/>
                <a:ea typeface="Calibri" panose="020F0502020204030204" pitchFamily="34" charset="0"/>
                <a:cs typeface="Calibri" panose="020F0502020204030204" pitchFamily="34" charset="0"/>
              </a:rPr>
              <a:t>Speirs‐Bridge et al. 2010)</a:t>
            </a:r>
            <a:r>
              <a:rPr lang="en-US" dirty="0">
                <a:effectLst/>
                <a:latin typeface="Calibri" panose="020F0502020204030204" pitchFamily="34" charset="0"/>
                <a:cs typeface="Calibri" panose="020F0502020204030204" pitchFamily="34" charset="0"/>
              </a:rPr>
              <a:t> </a:t>
            </a:r>
          </a:p>
          <a:p>
            <a:pPr lvl="1"/>
            <a:r>
              <a:rPr lang="en-US" dirty="0">
                <a:effectLst/>
                <a:latin typeface="Calibri" panose="020F0502020204030204" pitchFamily="34" charset="0"/>
                <a:cs typeface="Calibri" panose="020F0502020204030204" pitchFamily="34" charset="0"/>
              </a:rPr>
              <a:t>What is your best guess</a:t>
            </a:r>
            <a:r>
              <a:rPr lang="en-US" dirty="0">
                <a:latin typeface="Calibri" panose="020F0502020204030204" pitchFamily="34" charset="0"/>
                <a:cs typeface="Calibri" panose="020F0502020204030204" pitchFamily="34" charset="0"/>
              </a:rPr>
              <a:t>?</a:t>
            </a:r>
          </a:p>
          <a:p>
            <a:pPr lvl="1"/>
            <a:r>
              <a:rPr lang="en-US" dirty="0">
                <a:effectLst/>
                <a:latin typeface="Calibri" panose="020F0502020204030204" pitchFamily="34" charset="0"/>
                <a:cs typeface="Calibri" panose="020F0502020204030204" pitchFamily="34" charset="0"/>
              </a:rPr>
              <a:t>What is the lowest possible value?</a:t>
            </a:r>
          </a:p>
          <a:p>
            <a:pPr lvl="1"/>
            <a:r>
              <a:rPr lang="en-US" dirty="0">
                <a:latin typeface="Calibri" panose="020F0502020204030204" pitchFamily="34" charset="0"/>
                <a:cs typeface="Calibri" panose="020F0502020204030204" pitchFamily="34" charset="0"/>
              </a:rPr>
              <a:t>What is the highest possible value?</a:t>
            </a:r>
          </a:p>
          <a:p>
            <a:pPr lvl="1"/>
            <a:r>
              <a:rPr lang="en-US" dirty="0">
                <a:latin typeface="Calibri" panose="020F0502020204030204" pitchFamily="34" charset="0"/>
                <a:cs typeface="Calibri" panose="020F0502020204030204" pitchFamily="34" charset="0"/>
              </a:rPr>
              <a:t>How confidence are you that the true value falls between your lowest and highest possible values? From 50% to 100%.</a:t>
            </a:r>
          </a:p>
          <a:p>
            <a:pPr lvl="1"/>
            <a:endParaRPr lang="en-US" dirty="0">
              <a:effectLst/>
              <a:latin typeface="Calibri" panose="020F0502020204030204" pitchFamily="34" charset="0"/>
              <a:cs typeface="Calibri" panose="020F0502020204030204" pitchFamily="34" charset="0"/>
            </a:endParaRPr>
          </a:p>
          <a:p>
            <a:endParaRPr lang="en-US" dirty="0">
              <a:effectLst/>
              <a:latin typeface="Calibri" panose="020F0502020204030204" pitchFamily="34" charset="0"/>
              <a:cs typeface="Calibri" panose="020F0502020204030204" pitchFamily="34" charset="0"/>
            </a:endParaRPr>
          </a:p>
          <a:p>
            <a:endParaRPr lang="en-US"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133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9E99-770E-EF76-BBB9-BB7AA2900B14}"/>
              </a:ext>
            </a:extLst>
          </p:cNvPr>
          <p:cNvSpPr>
            <a:spLocks noGrp="1"/>
          </p:cNvSpPr>
          <p:nvPr>
            <p:ph type="title"/>
          </p:nvPr>
        </p:nvSpPr>
        <p:spPr/>
        <p:txBody>
          <a:bodyPr/>
          <a:lstStyle/>
          <a:p>
            <a:r>
              <a:rPr lang="en-US" dirty="0"/>
              <a:t>Methods – why use these?</a:t>
            </a:r>
          </a:p>
        </p:txBody>
      </p:sp>
      <p:sp>
        <p:nvSpPr>
          <p:cNvPr id="3" name="Content Placeholder 2">
            <a:extLst>
              <a:ext uri="{FF2B5EF4-FFF2-40B4-BE49-F238E27FC236}">
                <a16:creationId xmlns:a16="http://schemas.microsoft.com/office/drawing/2014/main" id="{F1D05C77-E002-57F8-ED5E-98F22637A09E}"/>
              </a:ext>
            </a:extLst>
          </p:cNvPr>
          <p:cNvSpPr>
            <a:spLocks noGrp="1"/>
          </p:cNvSpPr>
          <p:nvPr>
            <p:ph idx="1"/>
          </p:nvPr>
        </p:nvSpPr>
        <p:spPr/>
        <p:txBody>
          <a:bodyPr/>
          <a:lstStyle/>
          <a:p>
            <a:r>
              <a:rPr lang="en-US" dirty="0"/>
              <a:t>Delphi process</a:t>
            </a:r>
          </a:p>
          <a:p>
            <a:pPr lvl="1"/>
            <a:r>
              <a:rPr lang="en-US" dirty="0"/>
              <a:t>Reduces anchoring on initial judgements or values</a:t>
            </a:r>
          </a:p>
          <a:p>
            <a:pPr lvl="1"/>
            <a:r>
              <a:rPr lang="en-US" dirty="0"/>
              <a:t>Minimizes negative group dynamics</a:t>
            </a:r>
          </a:p>
          <a:p>
            <a:pPr lvl="2"/>
            <a:r>
              <a:rPr lang="en-US" dirty="0"/>
              <a:t>Group think</a:t>
            </a:r>
          </a:p>
          <a:p>
            <a:pPr lvl="2"/>
            <a:r>
              <a:rPr lang="en-US" dirty="0"/>
              <a:t>Dominance by group members</a:t>
            </a:r>
          </a:p>
          <a:p>
            <a:r>
              <a:rPr lang="en-US" dirty="0"/>
              <a:t>4-point elicitation</a:t>
            </a:r>
          </a:p>
          <a:p>
            <a:pPr lvl="1"/>
            <a:r>
              <a:rPr lang="en-US" dirty="0"/>
              <a:t>Reduces overconfidence in expert elicited values</a:t>
            </a:r>
          </a:p>
        </p:txBody>
      </p:sp>
    </p:spTree>
    <p:extLst>
      <p:ext uri="{BB962C8B-B14F-4D97-AF65-F5344CB8AC3E}">
        <p14:creationId xmlns:p14="http://schemas.microsoft.com/office/powerpoint/2010/main" val="3527658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7CA3DC0-0438-3078-03DE-0499DD9D35A6}"/>
              </a:ext>
            </a:extLst>
          </p:cNvPr>
          <p:cNvPicPr>
            <a:picLocks noChangeAspect="1"/>
          </p:cNvPicPr>
          <p:nvPr/>
        </p:nvPicPr>
        <p:blipFill>
          <a:blip r:embed="rId3"/>
          <a:stretch>
            <a:fillRect/>
          </a:stretch>
        </p:blipFill>
        <p:spPr>
          <a:xfrm>
            <a:off x="6705600" y="0"/>
            <a:ext cx="5486400" cy="6400800"/>
          </a:xfrm>
          <a:prstGeom prst="rect">
            <a:avLst/>
          </a:prstGeom>
        </p:spPr>
      </p:pic>
      <p:pic>
        <p:nvPicPr>
          <p:cNvPr id="29" name="Picture 28">
            <a:extLst>
              <a:ext uri="{FF2B5EF4-FFF2-40B4-BE49-F238E27FC236}">
                <a16:creationId xmlns:a16="http://schemas.microsoft.com/office/drawing/2014/main" id="{A8DB4667-B9B7-370D-F69E-6F88DFBE53CC}"/>
              </a:ext>
            </a:extLst>
          </p:cNvPr>
          <p:cNvPicPr>
            <a:picLocks noChangeAspect="1"/>
          </p:cNvPicPr>
          <p:nvPr/>
        </p:nvPicPr>
        <p:blipFill>
          <a:blip r:embed="rId4"/>
          <a:stretch>
            <a:fillRect/>
          </a:stretch>
        </p:blipFill>
        <p:spPr>
          <a:xfrm>
            <a:off x="6705600" y="0"/>
            <a:ext cx="5486400" cy="6400800"/>
          </a:xfrm>
          <a:prstGeom prst="rect">
            <a:avLst/>
          </a:prstGeom>
        </p:spPr>
      </p:pic>
      <p:graphicFrame>
        <p:nvGraphicFramePr>
          <p:cNvPr id="4" name="Table 4">
            <a:extLst>
              <a:ext uri="{FF2B5EF4-FFF2-40B4-BE49-F238E27FC236}">
                <a16:creationId xmlns:a16="http://schemas.microsoft.com/office/drawing/2014/main" id="{95A531EC-45B4-53DF-41E3-6D5974811A00}"/>
              </a:ext>
            </a:extLst>
          </p:cNvPr>
          <p:cNvGraphicFramePr>
            <a:graphicFrameLocks noGrp="1"/>
          </p:cNvGraphicFramePr>
          <p:nvPr>
            <p:extLst>
              <p:ext uri="{D42A27DB-BD31-4B8C-83A1-F6EECF244321}">
                <p14:modId xmlns:p14="http://schemas.microsoft.com/office/powerpoint/2010/main" val="1988249889"/>
              </p:ext>
            </p:extLst>
          </p:nvPr>
        </p:nvGraphicFramePr>
        <p:xfrm>
          <a:off x="604033" y="581880"/>
          <a:ext cx="4064000" cy="17526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74547834"/>
                    </a:ext>
                  </a:extLst>
                </a:gridCol>
              </a:tblGrid>
              <a:tr h="370840">
                <a:tc>
                  <a:txBody>
                    <a:bodyPr/>
                    <a:lstStyle/>
                    <a:p>
                      <a:r>
                        <a:rPr lang="en-US" b="0" dirty="0">
                          <a:solidFill>
                            <a:schemeClr val="tx1"/>
                          </a:solidFill>
                        </a:rPr>
                        <a:t>Best guess at each 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3132333"/>
                  </a:ext>
                </a:extLst>
              </a:tr>
              <a:tr h="370840">
                <a:tc>
                  <a:txBody>
                    <a:bodyPr/>
                    <a:lstStyle/>
                    <a:p>
                      <a:r>
                        <a:rPr lang="en-US" dirty="0"/>
                        <a:t>Highest possible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2794"/>
                  </a:ext>
                </a:extLst>
              </a:tr>
              <a:tr h="370840">
                <a:tc>
                  <a:txBody>
                    <a:bodyPr/>
                    <a:lstStyle/>
                    <a:p>
                      <a:r>
                        <a:rPr lang="en-US" dirty="0"/>
                        <a:t>Lowest possible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338193"/>
                  </a:ext>
                </a:extLst>
              </a:tr>
              <a:tr h="370840">
                <a:tc>
                  <a:txBody>
                    <a:bodyPr/>
                    <a:lstStyle/>
                    <a:p>
                      <a:r>
                        <a:rPr lang="en-US" dirty="0"/>
                        <a:t>% confidence that the interval from lowest to highest captures the true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299799"/>
                  </a:ext>
                </a:extLst>
              </a:tr>
            </a:tbl>
          </a:graphicData>
        </a:graphic>
      </p:graphicFrame>
      <p:sp>
        <p:nvSpPr>
          <p:cNvPr id="5" name="Right Arrow 4">
            <a:extLst>
              <a:ext uri="{FF2B5EF4-FFF2-40B4-BE49-F238E27FC236}">
                <a16:creationId xmlns:a16="http://schemas.microsoft.com/office/drawing/2014/main" id="{7BD19D49-09E2-2DFD-6032-237DFD644E16}"/>
              </a:ext>
            </a:extLst>
          </p:cNvPr>
          <p:cNvSpPr/>
          <p:nvPr/>
        </p:nvSpPr>
        <p:spPr>
          <a:xfrm>
            <a:off x="4910203" y="1177447"/>
            <a:ext cx="1185797" cy="501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57B6AD9-82E3-AD0C-64A5-60AA28FFB503}"/>
              </a:ext>
            </a:extLst>
          </p:cNvPr>
          <p:cNvSpPr/>
          <p:nvPr/>
        </p:nvSpPr>
        <p:spPr>
          <a:xfrm rot="10800000">
            <a:off x="4910202" y="3826470"/>
            <a:ext cx="1185797" cy="501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at outline">
            <a:extLst>
              <a:ext uri="{FF2B5EF4-FFF2-40B4-BE49-F238E27FC236}">
                <a16:creationId xmlns:a16="http://schemas.microsoft.com/office/drawing/2014/main" id="{B7077E70-A22E-8202-3444-DB45D46907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9590" y="2901342"/>
            <a:ext cx="2515644" cy="2515644"/>
          </a:xfrm>
          <a:prstGeom prst="rect">
            <a:avLst/>
          </a:prstGeom>
        </p:spPr>
      </p:pic>
      <p:sp>
        <p:nvSpPr>
          <p:cNvPr id="10" name="Right Arrow 9">
            <a:extLst>
              <a:ext uri="{FF2B5EF4-FFF2-40B4-BE49-F238E27FC236}">
                <a16:creationId xmlns:a16="http://schemas.microsoft.com/office/drawing/2014/main" id="{41EF355C-29DF-0E6E-EB88-7FDF3157754E}"/>
              </a:ext>
            </a:extLst>
          </p:cNvPr>
          <p:cNvSpPr/>
          <p:nvPr/>
        </p:nvSpPr>
        <p:spPr>
          <a:xfrm rot="16200000">
            <a:off x="594820" y="2783096"/>
            <a:ext cx="1185797" cy="501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BCF91E6-E77E-040A-1E8A-CFE1EC6859E3}"/>
              </a:ext>
            </a:extLst>
          </p:cNvPr>
          <p:cNvSpPr/>
          <p:nvPr/>
        </p:nvSpPr>
        <p:spPr>
          <a:xfrm rot="5400000">
            <a:off x="594820" y="5048921"/>
            <a:ext cx="1185797" cy="50104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18772F-29EC-5587-90A3-21CBAFEAC787}"/>
              </a:ext>
            </a:extLst>
          </p:cNvPr>
          <p:cNvSpPr txBox="1"/>
          <p:nvPr/>
        </p:nvSpPr>
        <p:spPr>
          <a:xfrm>
            <a:off x="0" y="-3153"/>
            <a:ext cx="4542773" cy="369332"/>
          </a:xfrm>
          <a:prstGeom prst="rect">
            <a:avLst/>
          </a:prstGeom>
          <a:noFill/>
        </p:spPr>
        <p:txBody>
          <a:bodyPr wrap="square" rtlCol="0">
            <a:spAutoFit/>
          </a:bodyPr>
          <a:lstStyle/>
          <a:p>
            <a:r>
              <a:rPr lang="en-US" dirty="0"/>
              <a:t>For each site and each parameter:</a:t>
            </a:r>
          </a:p>
        </p:txBody>
      </p:sp>
      <p:pic>
        <p:nvPicPr>
          <p:cNvPr id="15" name="Graphic 14" descr="Checkbox Checked with solid fill">
            <a:extLst>
              <a:ext uri="{FF2B5EF4-FFF2-40B4-BE49-F238E27FC236}">
                <a16:creationId xmlns:a16="http://schemas.microsoft.com/office/drawing/2014/main" id="{40D32421-746F-B093-59F6-96B48ED3A0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830" y="5782848"/>
            <a:ext cx="1185798" cy="1185798"/>
          </a:xfrm>
          <a:prstGeom prst="rect">
            <a:avLst/>
          </a:prstGeom>
        </p:spPr>
      </p:pic>
      <p:pic>
        <p:nvPicPr>
          <p:cNvPr id="17" name="Graphic 16" descr="Refresh with solid fill">
            <a:extLst>
              <a:ext uri="{FF2B5EF4-FFF2-40B4-BE49-F238E27FC236}">
                <a16:creationId xmlns:a16="http://schemas.microsoft.com/office/drawing/2014/main" id="{121EDE60-9C1A-A296-3AE5-4134F0F98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292" y="3810580"/>
            <a:ext cx="713983" cy="713983"/>
          </a:xfrm>
          <a:prstGeom prst="rect">
            <a:avLst/>
          </a:prstGeom>
        </p:spPr>
      </p:pic>
      <p:pic>
        <p:nvPicPr>
          <p:cNvPr id="19" name="Graphic 18" descr="Question Mark with solid fill">
            <a:extLst>
              <a:ext uri="{FF2B5EF4-FFF2-40B4-BE49-F238E27FC236}">
                <a16:creationId xmlns:a16="http://schemas.microsoft.com/office/drawing/2014/main" id="{81B49AB5-7E8E-4CEB-A663-C4A06D8770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97582" y="3809537"/>
            <a:ext cx="713984" cy="713984"/>
          </a:xfrm>
          <a:prstGeom prst="rect">
            <a:avLst/>
          </a:prstGeom>
        </p:spPr>
      </p:pic>
    </p:spTree>
    <p:extLst>
      <p:ext uri="{BB962C8B-B14F-4D97-AF65-F5344CB8AC3E}">
        <p14:creationId xmlns:p14="http://schemas.microsoft.com/office/powerpoint/2010/main" val="258196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5C7572-B353-8D16-DD31-359AC5C0F87A}"/>
              </a:ext>
            </a:extLst>
          </p:cNvPr>
          <p:cNvPicPr>
            <a:picLocks noGrp="1" noChangeAspect="1"/>
          </p:cNvPicPr>
          <p:nvPr>
            <p:ph idx="1"/>
          </p:nvPr>
        </p:nvPicPr>
        <p:blipFill>
          <a:blip r:embed="rId3"/>
          <a:srcRect/>
          <a:stretch/>
        </p:blipFill>
        <p:spPr>
          <a:xfrm>
            <a:off x="1301620" y="8885"/>
            <a:ext cx="9588760" cy="6849115"/>
          </a:xfrm>
        </p:spPr>
      </p:pic>
    </p:spTree>
    <p:extLst>
      <p:ext uri="{BB962C8B-B14F-4D97-AF65-F5344CB8AC3E}">
        <p14:creationId xmlns:p14="http://schemas.microsoft.com/office/powerpoint/2010/main" val="43487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42A5-5307-B97D-90ED-14BC663C21F5}"/>
              </a:ext>
            </a:extLst>
          </p:cNvPr>
          <p:cNvSpPr>
            <a:spLocks noGrp="1"/>
          </p:cNvSpPr>
          <p:nvPr>
            <p:ph type="title"/>
          </p:nvPr>
        </p:nvSpPr>
        <p:spPr>
          <a:xfrm>
            <a:off x="351692" y="7312895"/>
            <a:ext cx="10515600" cy="1325563"/>
          </a:xfrm>
        </p:spPr>
        <p:txBody>
          <a:bodyPr/>
          <a:lstStyle/>
          <a:p>
            <a:r>
              <a:rPr lang="en-US" b="1" u="sng" dirty="0"/>
              <a:t>Initial</a:t>
            </a:r>
            <a:r>
              <a:rPr lang="en-US" dirty="0"/>
              <a:t> predictions under no management</a:t>
            </a:r>
          </a:p>
        </p:txBody>
      </p:sp>
      <p:pic>
        <p:nvPicPr>
          <p:cNvPr id="9" name="Picture 8">
            <a:extLst>
              <a:ext uri="{FF2B5EF4-FFF2-40B4-BE49-F238E27FC236}">
                <a16:creationId xmlns:a16="http://schemas.microsoft.com/office/drawing/2014/main" id="{053241C4-9D53-F0D7-0A25-A1E683A111A5}"/>
              </a:ext>
            </a:extLst>
          </p:cNvPr>
          <p:cNvPicPr>
            <a:picLocks noChangeAspect="1"/>
          </p:cNvPicPr>
          <p:nvPr/>
        </p:nvPicPr>
        <p:blipFill>
          <a:blip r:embed="rId3"/>
          <a:stretch>
            <a:fillRect/>
          </a:stretch>
        </p:blipFill>
        <p:spPr>
          <a:xfrm>
            <a:off x="5323" y="0"/>
            <a:ext cx="11460480" cy="6876288"/>
          </a:xfrm>
          <a:prstGeom prst="rect">
            <a:avLst/>
          </a:prstGeom>
        </p:spPr>
      </p:pic>
      <p:pic>
        <p:nvPicPr>
          <p:cNvPr id="13" name="Picture 12">
            <a:extLst>
              <a:ext uri="{FF2B5EF4-FFF2-40B4-BE49-F238E27FC236}">
                <a16:creationId xmlns:a16="http://schemas.microsoft.com/office/drawing/2014/main" id="{23DCCB68-B9F8-2DC0-FB23-89A814949185}"/>
              </a:ext>
            </a:extLst>
          </p:cNvPr>
          <p:cNvPicPr>
            <a:picLocks noChangeAspect="1"/>
          </p:cNvPicPr>
          <p:nvPr/>
        </p:nvPicPr>
        <p:blipFill rotWithShape="1">
          <a:blip r:embed="rId4"/>
          <a:srcRect l="39521" t="40399" r="38715" b="40399"/>
          <a:stretch/>
        </p:blipFill>
        <p:spPr>
          <a:xfrm>
            <a:off x="10764982" y="1773383"/>
            <a:ext cx="1330042" cy="1133000"/>
          </a:xfrm>
          <a:prstGeom prst="rect">
            <a:avLst/>
          </a:prstGeom>
          <a:ln>
            <a:solidFill>
              <a:schemeClr val="tx1"/>
            </a:solidFill>
          </a:ln>
        </p:spPr>
      </p:pic>
    </p:spTree>
    <p:extLst>
      <p:ext uri="{BB962C8B-B14F-4D97-AF65-F5344CB8AC3E}">
        <p14:creationId xmlns:p14="http://schemas.microsoft.com/office/powerpoint/2010/main" val="331411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9CB0B3-B5EE-B694-822A-66FD2D86FE60}"/>
              </a:ext>
            </a:extLst>
          </p:cNvPr>
          <p:cNvSpPr/>
          <p:nvPr/>
        </p:nvSpPr>
        <p:spPr>
          <a:xfrm>
            <a:off x="8652248" y="6488668"/>
            <a:ext cx="3539752"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Adapted from Converse et al., 2013</a:t>
            </a:r>
            <a:r>
              <a:rPr lang="en-US" dirty="0"/>
              <a:t> </a:t>
            </a:r>
          </a:p>
        </p:txBody>
      </p:sp>
      <p:sp>
        <p:nvSpPr>
          <p:cNvPr id="6" name="TextBox 5">
            <a:extLst>
              <a:ext uri="{FF2B5EF4-FFF2-40B4-BE49-F238E27FC236}">
                <a16:creationId xmlns:a16="http://schemas.microsoft.com/office/drawing/2014/main" id="{00CE7A5E-3514-F8C5-4625-E5CF655D21E7}"/>
              </a:ext>
            </a:extLst>
          </p:cNvPr>
          <p:cNvSpPr txBox="1"/>
          <p:nvPr/>
        </p:nvSpPr>
        <p:spPr>
          <a:xfrm>
            <a:off x="7709650" y="412376"/>
            <a:ext cx="4034119" cy="3939540"/>
          </a:xfrm>
          <a:prstGeom prst="rect">
            <a:avLst/>
          </a:prstGeom>
          <a:noFill/>
        </p:spPr>
        <p:txBody>
          <a:bodyPr wrap="square" rtlCol="0">
            <a:spAutoFit/>
          </a:bodyPr>
          <a:lstStyle/>
          <a:p>
            <a:r>
              <a:rPr lang="en-US" sz="2600" dirty="0"/>
              <a:t>Structured Decision Making (SDM) Process </a:t>
            </a:r>
          </a:p>
          <a:p>
            <a:endParaRPr lang="en-US" dirty="0"/>
          </a:p>
          <a:p>
            <a:endParaRPr lang="en-US" dirty="0"/>
          </a:p>
          <a:p>
            <a:pPr marL="342891" indent="-342891">
              <a:buFont typeface="+mj-lt"/>
              <a:buAutoNum type="arabicPeriod"/>
            </a:pPr>
            <a:r>
              <a:rPr lang="en-US" dirty="0"/>
              <a:t>Define the decision problem to work on</a:t>
            </a:r>
          </a:p>
          <a:p>
            <a:pPr marL="342891" indent="-342891">
              <a:buFont typeface="+mj-lt"/>
              <a:buAutoNum type="arabicPeriod"/>
            </a:pPr>
            <a:r>
              <a:rPr lang="en-US" dirty="0"/>
              <a:t>Articulate objectives</a:t>
            </a:r>
          </a:p>
          <a:p>
            <a:pPr marL="342891" indent="-342891">
              <a:buFont typeface="+mj-lt"/>
              <a:buAutoNum type="arabicPeriod"/>
            </a:pPr>
            <a:r>
              <a:rPr lang="en-US" dirty="0"/>
              <a:t>Generate alternatives</a:t>
            </a:r>
          </a:p>
          <a:p>
            <a:pPr marL="342891" indent="-342891">
              <a:buFont typeface="+mj-lt"/>
              <a:buAutoNum type="arabicPeriod"/>
            </a:pPr>
            <a:r>
              <a:rPr lang="en-US" dirty="0"/>
              <a:t>Predict how alternatives will influence objectives</a:t>
            </a:r>
          </a:p>
          <a:p>
            <a:pPr marL="342891" indent="-342891">
              <a:buFont typeface="+mj-lt"/>
              <a:buAutoNum type="arabicPeriod"/>
            </a:pPr>
            <a:r>
              <a:rPr lang="en-US" dirty="0"/>
              <a:t>Optimize – tradeoffs</a:t>
            </a:r>
          </a:p>
          <a:p>
            <a:pPr marL="342891" indent="-342891">
              <a:buFont typeface="+mj-lt"/>
              <a:buAutoNum type="arabicPeriod"/>
            </a:pPr>
            <a:r>
              <a:rPr lang="en-US" dirty="0"/>
              <a:t>Decide and act</a:t>
            </a:r>
          </a:p>
          <a:p>
            <a:endParaRPr lang="en-US" dirty="0"/>
          </a:p>
        </p:txBody>
      </p:sp>
      <p:pic>
        <p:nvPicPr>
          <p:cNvPr id="5" name="Picture 4">
            <a:extLst>
              <a:ext uri="{FF2B5EF4-FFF2-40B4-BE49-F238E27FC236}">
                <a16:creationId xmlns:a16="http://schemas.microsoft.com/office/drawing/2014/main" id="{D28545CF-699D-A3CD-DEC6-11E68773E697}"/>
              </a:ext>
            </a:extLst>
          </p:cNvPr>
          <p:cNvPicPr>
            <a:picLocks noChangeAspect="1"/>
          </p:cNvPicPr>
          <p:nvPr/>
        </p:nvPicPr>
        <p:blipFill>
          <a:blip r:embed="rId3"/>
          <a:stretch>
            <a:fillRect/>
          </a:stretch>
        </p:blipFill>
        <p:spPr>
          <a:xfrm>
            <a:off x="4" y="0"/>
            <a:ext cx="6526161" cy="6858000"/>
          </a:xfrm>
          <a:prstGeom prst="rect">
            <a:avLst/>
          </a:prstGeom>
        </p:spPr>
      </p:pic>
    </p:spTree>
    <p:extLst>
      <p:ext uri="{BB962C8B-B14F-4D97-AF65-F5344CB8AC3E}">
        <p14:creationId xmlns:p14="http://schemas.microsoft.com/office/powerpoint/2010/main" val="604841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42A5-5307-B97D-90ED-14BC663C21F5}"/>
              </a:ext>
            </a:extLst>
          </p:cNvPr>
          <p:cNvSpPr>
            <a:spLocks noGrp="1"/>
          </p:cNvSpPr>
          <p:nvPr>
            <p:ph type="title"/>
          </p:nvPr>
        </p:nvSpPr>
        <p:spPr>
          <a:xfrm>
            <a:off x="351692" y="7312895"/>
            <a:ext cx="10515600" cy="1325563"/>
          </a:xfrm>
        </p:spPr>
        <p:txBody>
          <a:bodyPr/>
          <a:lstStyle/>
          <a:p>
            <a:r>
              <a:rPr lang="en-US" b="1" u="sng" dirty="0"/>
              <a:t>Initial</a:t>
            </a:r>
            <a:r>
              <a:rPr lang="en-US" dirty="0"/>
              <a:t> predictions under no management</a:t>
            </a:r>
          </a:p>
        </p:txBody>
      </p:sp>
      <p:pic>
        <p:nvPicPr>
          <p:cNvPr id="9" name="Picture 8">
            <a:extLst>
              <a:ext uri="{FF2B5EF4-FFF2-40B4-BE49-F238E27FC236}">
                <a16:creationId xmlns:a16="http://schemas.microsoft.com/office/drawing/2014/main" id="{053241C4-9D53-F0D7-0A25-A1E683A111A5}"/>
              </a:ext>
            </a:extLst>
          </p:cNvPr>
          <p:cNvPicPr>
            <a:picLocks noChangeAspect="1"/>
          </p:cNvPicPr>
          <p:nvPr/>
        </p:nvPicPr>
        <p:blipFill>
          <a:blip r:embed="rId3"/>
          <a:srcRect/>
          <a:stretch/>
        </p:blipFill>
        <p:spPr>
          <a:xfrm>
            <a:off x="5323" y="0"/>
            <a:ext cx="11460480" cy="6876288"/>
          </a:xfrm>
          <a:prstGeom prst="rect">
            <a:avLst/>
          </a:prstGeom>
        </p:spPr>
      </p:pic>
      <p:pic>
        <p:nvPicPr>
          <p:cNvPr id="4" name="Picture 3">
            <a:extLst>
              <a:ext uri="{FF2B5EF4-FFF2-40B4-BE49-F238E27FC236}">
                <a16:creationId xmlns:a16="http://schemas.microsoft.com/office/drawing/2014/main" id="{A9243DB2-0E14-F462-EF60-801D89B91EF7}"/>
              </a:ext>
            </a:extLst>
          </p:cNvPr>
          <p:cNvPicPr>
            <a:picLocks noChangeAspect="1"/>
          </p:cNvPicPr>
          <p:nvPr/>
        </p:nvPicPr>
        <p:blipFill rotWithShape="1">
          <a:blip r:embed="rId4"/>
          <a:srcRect l="39521" t="40399" r="38715" b="40399"/>
          <a:stretch/>
        </p:blipFill>
        <p:spPr>
          <a:xfrm>
            <a:off x="10764982" y="1773383"/>
            <a:ext cx="1330042" cy="1133000"/>
          </a:xfrm>
          <a:prstGeom prst="rect">
            <a:avLst/>
          </a:prstGeom>
          <a:ln>
            <a:solidFill>
              <a:schemeClr val="tx1"/>
            </a:solidFill>
          </a:ln>
        </p:spPr>
      </p:pic>
    </p:spTree>
    <p:extLst>
      <p:ext uri="{BB962C8B-B14F-4D97-AF65-F5344CB8AC3E}">
        <p14:creationId xmlns:p14="http://schemas.microsoft.com/office/powerpoint/2010/main" val="798984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89D68-5E55-B769-0F53-26D53B602A27}"/>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0A9D74C3-7612-B611-56E5-B2D35616EA1B}"/>
              </a:ext>
            </a:extLst>
          </p:cNvPr>
          <p:cNvSpPr>
            <a:spLocks noGrp="1"/>
          </p:cNvSpPr>
          <p:nvPr>
            <p:ph idx="1"/>
          </p:nvPr>
        </p:nvSpPr>
        <p:spPr/>
        <p:txBody>
          <a:bodyPr/>
          <a:lstStyle/>
          <a:p>
            <a:r>
              <a:rPr lang="en-US" dirty="0"/>
              <a:t>Quantified expert judgements</a:t>
            </a:r>
          </a:p>
          <a:p>
            <a:pPr lvl="1"/>
            <a:r>
              <a:rPr lang="en-US" dirty="0"/>
              <a:t>No unknown preference was uncovered</a:t>
            </a:r>
          </a:p>
          <a:p>
            <a:pPr lvl="1"/>
            <a:r>
              <a:rPr lang="en-US" dirty="0"/>
              <a:t>Provides initial information to base decisions on (shows others how the decision was made)</a:t>
            </a:r>
          </a:p>
          <a:p>
            <a:pPr lvl="1"/>
            <a:r>
              <a:rPr lang="en-US" dirty="0"/>
              <a:t>Allows these values to be updated later when empirical data are available</a:t>
            </a:r>
          </a:p>
          <a:p>
            <a:pPr lvl="1"/>
            <a:endParaRPr lang="en-US" dirty="0"/>
          </a:p>
          <a:p>
            <a:pPr lvl="1"/>
            <a:endParaRPr lang="en-US" dirty="0"/>
          </a:p>
          <a:p>
            <a:endParaRPr lang="en-US" dirty="0"/>
          </a:p>
        </p:txBody>
      </p:sp>
    </p:spTree>
    <p:extLst>
      <p:ext uri="{BB962C8B-B14F-4D97-AF65-F5344CB8AC3E}">
        <p14:creationId xmlns:p14="http://schemas.microsoft.com/office/powerpoint/2010/main" val="33635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80C5-4716-AC85-95F4-0A77A4AF7C70}"/>
              </a:ext>
            </a:extLst>
          </p:cNvPr>
          <p:cNvSpPr>
            <a:spLocks noGrp="1"/>
          </p:cNvSpPr>
          <p:nvPr>
            <p:ph type="title"/>
          </p:nvPr>
        </p:nvSpPr>
        <p:spPr>
          <a:xfrm>
            <a:off x="28575" y="14289"/>
            <a:ext cx="10658475" cy="1325563"/>
          </a:xfrm>
        </p:spPr>
        <p:txBody>
          <a:bodyPr/>
          <a:lstStyle/>
          <a:p>
            <a:r>
              <a:rPr lang="en-US" dirty="0"/>
              <a:t>Significance and implications</a:t>
            </a:r>
          </a:p>
        </p:txBody>
      </p:sp>
      <p:sp>
        <p:nvSpPr>
          <p:cNvPr id="3" name="Content Placeholder 2">
            <a:extLst>
              <a:ext uri="{FF2B5EF4-FFF2-40B4-BE49-F238E27FC236}">
                <a16:creationId xmlns:a16="http://schemas.microsoft.com/office/drawing/2014/main" id="{ABE77286-B1D0-6789-2148-AB5BCD446258}"/>
              </a:ext>
            </a:extLst>
          </p:cNvPr>
          <p:cNvSpPr>
            <a:spLocks noGrp="1"/>
          </p:cNvSpPr>
          <p:nvPr>
            <p:ph idx="1"/>
          </p:nvPr>
        </p:nvSpPr>
        <p:spPr>
          <a:xfrm>
            <a:off x="421158" y="1325566"/>
            <a:ext cx="5674847" cy="2873375"/>
          </a:xfrm>
        </p:spPr>
        <p:txBody>
          <a:bodyPr>
            <a:normAutofit/>
          </a:bodyPr>
          <a:lstStyle/>
          <a:p>
            <a:r>
              <a:rPr lang="en-US" dirty="0"/>
              <a:t>Provide managers and stakeholders with a framework for evaluating SHLA reintroduction strategies</a:t>
            </a:r>
          </a:p>
          <a:p>
            <a:pPr lvl="1"/>
            <a:r>
              <a:rPr lang="en-US" dirty="0"/>
              <a:t>Tractable representation of the decision problem</a:t>
            </a:r>
          </a:p>
          <a:p>
            <a:pPr lvl="1"/>
            <a:r>
              <a:rPr lang="en-US" dirty="0"/>
              <a:t>Transparent and adaptable framework</a:t>
            </a:r>
          </a:p>
        </p:txBody>
      </p:sp>
      <p:pic>
        <p:nvPicPr>
          <p:cNvPr id="5" name="Picture 4" descr="A picture containing outdoor, rock, orange&#10;&#10;Description automatically generated">
            <a:extLst>
              <a:ext uri="{FF2B5EF4-FFF2-40B4-BE49-F238E27FC236}">
                <a16:creationId xmlns:a16="http://schemas.microsoft.com/office/drawing/2014/main" id="{0CFE46A0-00FF-3385-A2E1-8BE5FDF42502}"/>
              </a:ext>
            </a:extLst>
          </p:cNvPr>
          <p:cNvPicPr>
            <a:picLocks noChangeAspect="1"/>
          </p:cNvPicPr>
          <p:nvPr/>
        </p:nvPicPr>
        <p:blipFill rotWithShape="1">
          <a:blip r:embed="rId3"/>
          <a:srcRect l="2399" t="4106" r="18825" b="5509"/>
          <a:stretch/>
        </p:blipFill>
        <p:spPr>
          <a:xfrm>
            <a:off x="6848812" y="317"/>
            <a:ext cx="6034069" cy="6865619"/>
          </a:xfrm>
          <a:prstGeom prst="rect">
            <a:avLst/>
          </a:prstGeom>
        </p:spPr>
      </p:pic>
      <p:sp>
        <p:nvSpPr>
          <p:cNvPr id="6" name="TextBox 5">
            <a:extLst>
              <a:ext uri="{FF2B5EF4-FFF2-40B4-BE49-F238E27FC236}">
                <a16:creationId xmlns:a16="http://schemas.microsoft.com/office/drawing/2014/main" id="{F8D297A9-FE97-F058-AB40-C95DFE061BEB}"/>
              </a:ext>
            </a:extLst>
          </p:cNvPr>
          <p:cNvSpPr txBox="1"/>
          <p:nvPr/>
        </p:nvSpPr>
        <p:spPr>
          <a:xfrm>
            <a:off x="10888133" y="6468031"/>
            <a:ext cx="2015067" cy="369332"/>
          </a:xfrm>
          <a:prstGeom prst="rect">
            <a:avLst/>
          </a:prstGeom>
          <a:noFill/>
        </p:spPr>
        <p:txBody>
          <a:bodyPr wrap="square" rtlCol="0">
            <a:spAutoFit/>
          </a:bodyPr>
          <a:lstStyle/>
          <a:p>
            <a:r>
              <a:rPr lang="en-US" dirty="0"/>
              <a:t>Nick Atwell</a:t>
            </a:r>
          </a:p>
        </p:txBody>
      </p:sp>
      <p:pic>
        <p:nvPicPr>
          <p:cNvPr id="7" name="Picture 6" descr="A bird flying in the air&#10;&#10;Description automatically generated with medium confidence">
            <a:extLst>
              <a:ext uri="{FF2B5EF4-FFF2-40B4-BE49-F238E27FC236}">
                <a16:creationId xmlns:a16="http://schemas.microsoft.com/office/drawing/2014/main" id="{1299B73A-C3DC-C4EB-1132-5BDF06C5536A}"/>
              </a:ext>
            </a:extLst>
          </p:cNvPr>
          <p:cNvPicPr>
            <a:picLocks noChangeAspect="1"/>
          </p:cNvPicPr>
          <p:nvPr/>
        </p:nvPicPr>
        <p:blipFill>
          <a:blip r:embed="rId4"/>
          <a:stretch>
            <a:fillRect/>
          </a:stretch>
        </p:blipFill>
        <p:spPr>
          <a:xfrm>
            <a:off x="3" y="4198937"/>
            <a:ext cx="4000500" cy="2667000"/>
          </a:xfrm>
          <a:prstGeom prst="rect">
            <a:avLst/>
          </a:prstGeom>
        </p:spPr>
      </p:pic>
    </p:spTree>
    <p:extLst>
      <p:ext uri="{BB962C8B-B14F-4D97-AF65-F5344CB8AC3E}">
        <p14:creationId xmlns:p14="http://schemas.microsoft.com/office/powerpoint/2010/main" val="11450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grass, outdoor, plant&#10;&#10;Description automatically generated">
            <a:extLst>
              <a:ext uri="{FF2B5EF4-FFF2-40B4-BE49-F238E27FC236}">
                <a16:creationId xmlns:a16="http://schemas.microsoft.com/office/drawing/2014/main" id="{6CC9F8F4-8964-8E2F-1240-AC35399B2780}"/>
              </a:ext>
            </a:extLst>
          </p:cNvPr>
          <p:cNvPicPr>
            <a:picLocks noChangeAspect="1"/>
          </p:cNvPicPr>
          <p:nvPr/>
        </p:nvPicPr>
        <p:blipFill rotWithShape="1">
          <a:blip r:embed="rId3"/>
          <a:srcRect t="9268" r="7097" b="21027"/>
          <a:stretch/>
        </p:blipFill>
        <p:spPr>
          <a:xfrm>
            <a:off x="-31694" y="2"/>
            <a:ext cx="12326667" cy="6936556"/>
          </a:xfrm>
          <a:prstGeom prst="rect">
            <a:avLst/>
          </a:prstGeom>
        </p:spPr>
      </p:pic>
      <p:sp>
        <p:nvSpPr>
          <p:cNvPr id="16" name="Rectangle 15">
            <a:extLst>
              <a:ext uri="{FF2B5EF4-FFF2-40B4-BE49-F238E27FC236}">
                <a16:creationId xmlns:a16="http://schemas.microsoft.com/office/drawing/2014/main" id="{3C25062E-E44D-0E7C-9C20-51634C268912}"/>
              </a:ext>
            </a:extLst>
          </p:cNvPr>
          <p:cNvSpPr/>
          <p:nvPr/>
        </p:nvSpPr>
        <p:spPr>
          <a:xfrm>
            <a:off x="-13648" y="1268767"/>
            <a:ext cx="3448317" cy="4951924"/>
          </a:xfrm>
          <a:prstGeom prst="rect">
            <a:avLst/>
          </a:prstGeom>
          <a:gradFill flip="none" rotWithShape="1">
            <a:gsLst>
              <a:gs pos="41000">
                <a:schemeClr val="bg2">
                  <a:alpha val="81053"/>
                </a:schemeClr>
              </a:gs>
              <a:gs pos="70500">
                <a:srgbClr val="DCDCDC">
                  <a:alpha val="49078"/>
                </a:srgbClr>
              </a:gs>
              <a:gs pos="100000">
                <a:schemeClr val="bg1">
                  <a:lumMod val="81956"/>
                  <a:alpha val="70626"/>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497AE8E-BAC4-7CAC-7244-7AD62458F3F6}"/>
              </a:ext>
            </a:extLst>
          </p:cNvPr>
          <p:cNvSpPr txBox="1"/>
          <p:nvPr/>
        </p:nvSpPr>
        <p:spPr>
          <a:xfrm>
            <a:off x="-7507" y="1282417"/>
            <a:ext cx="3448318" cy="5724644"/>
          </a:xfrm>
          <a:prstGeom prst="rect">
            <a:avLst/>
          </a:prstGeom>
          <a:noFill/>
        </p:spPr>
        <p:txBody>
          <a:bodyPr wrap="square" rtlCol="0">
            <a:spAutoFit/>
          </a:bodyPr>
          <a:lstStyle/>
          <a:p>
            <a:r>
              <a:rPr lang="en-US" sz="2200" b="1" dirty="0"/>
              <a:t>Co-authors:</a:t>
            </a:r>
          </a:p>
          <a:p>
            <a:r>
              <a:rPr lang="en-US" b="1" dirty="0"/>
              <a:t>Gary Slater, </a:t>
            </a:r>
            <a:r>
              <a:rPr lang="en-US" b="1" dirty="0" err="1"/>
              <a:t>Ecostudies</a:t>
            </a:r>
            <a:r>
              <a:rPr lang="en-US" b="1" dirty="0"/>
              <a:t> Institute</a:t>
            </a:r>
          </a:p>
          <a:p>
            <a:r>
              <a:rPr lang="en-US" b="1" dirty="0"/>
              <a:t>Abby Bratt, UW</a:t>
            </a:r>
          </a:p>
          <a:p>
            <a:r>
              <a:rPr lang="en-US" sz="2200" b="1" dirty="0"/>
              <a:t>Collaborators:</a:t>
            </a:r>
          </a:p>
          <a:p>
            <a:r>
              <a:rPr lang="en-US" b="1" dirty="0"/>
              <a:t>Scott Pearson, WDFW</a:t>
            </a:r>
          </a:p>
          <a:p>
            <a:r>
              <a:rPr lang="en-US" b="1" dirty="0"/>
              <a:t>Jim Lynch, JBLM</a:t>
            </a:r>
          </a:p>
          <a:p>
            <a:r>
              <a:rPr lang="en-US" b="1" dirty="0"/>
              <a:t>Wendy Connelly, WDFW</a:t>
            </a:r>
          </a:p>
          <a:p>
            <a:r>
              <a:rPr lang="en-US" b="1" dirty="0"/>
              <a:t>Bob Altman, ABC</a:t>
            </a:r>
          </a:p>
          <a:p>
            <a:r>
              <a:rPr lang="en-US" b="1" dirty="0"/>
              <a:t>Martin Nugent, ODWF</a:t>
            </a:r>
          </a:p>
          <a:p>
            <a:r>
              <a:rPr lang="en-US" b="1" dirty="0" err="1"/>
              <a:t>Ilon</a:t>
            </a:r>
            <a:r>
              <a:rPr lang="en-US" b="1" dirty="0"/>
              <a:t> Logan, FAA</a:t>
            </a:r>
          </a:p>
          <a:p>
            <a:r>
              <a:rPr lang="en-US" b="1" dirty="0" err="1"/>
              <a:t>Darric</a:t>
            </a:r>
            <a:r>
              <a:rPr lang="en-US" b="1" dirty="0"/>
              <a:t> Lowery, WDFW</a:t>
            </a:r>
          </a:p>
          <a:p>
            <a:r>
              <a:rPr lang="en-US" b="1" dirty="0"/>
              <a:t>Sanders Freed, CNLM, </a:t>
            </a:r>
          </a:p>
          <a:p>
            <a:r>
              <a:rPr lang="en-US" b="1" dirty="0"/>
              <a:t>Adam </a:t>
            </a:r>
            <a:r>
              <a:rPr lang="en-US" b="1" dirty="0" err="1"/>
              <a:t>Griesemer</a:t>
            </a:r>
            <a:r>
              <a:rPr lang="en-US" b="1" dirty="0"/>
              <a:t>, USFWS</a:t>
            </a:r>
          </a:p>
          <a:p>
            <a:r>
              <a:rPr lang="en-US" b="1" dirty="0"/>
              <a:t>Zach </a:t>
            </a:r>
            <a:r>
              <a:rPr lang="en-US" b="1" dirty="0" err="1"/>
              <a:t>Radmer</a:t>
            </a:r>
            <a:r>
              <a:rPr lang="en-US" b="1" dirty="0"/>
              <a:t>, USFWS</a:t>
            </a:r>
          </a:p>
          <a:p>
            <a:r>
              <a:rPr lang="en-US" b="1" dirty="0"/>
              <a:t>Chris </a:t>
            </a:r>
            <a:r>
              <a:rPr lang="en-US" b="1" dirty="0" err="1"/>
              <a:t>Chaput</a:t>
            </a:r>
            <a:r>
              <a:rPr lang="en-US" b="1" dirty="0"/>
              <a:t>, Thurston County</a:t>
            </a:r>
          </a:p>
          <a:p>
            <a:r>
              <a:rPr lang="en-US" b="1" dirty="0"/>
              <a:t>Tim </a:t>
            </a:r>
            <a:r>
              <a:rPr lang="en-US" b="1" dirty="0" err="1"/>
              <a:t>Leque</a:t>
            </a:r>
            <a:r>
              <a:rPr lang="en-US" b="1" dirty="0"/>
              <a:t>, CEMML</a:t>
            </a:r>
          </a:p>
          <a:p>
            <a:endParaRPr lang="en-US" dirty="0"/>
          </a:p>
          <a:p>
            <a:endParaRPr lang="en-US" dirty="0"/>
          </a:p>
          <a:p>
            <a:endParaRPr lang="en-US" dirty="0"/>
          </a:p>
          <a:p>
            <a:endParaRPr lang="en-US" dirty="0"/>
          </a:p>
        </p:txBody>
      </p:sp>
      <p:pic>
        <p:nvPicPr>
          <p:cNvPr id="6" name="Picture 5" descr="A picture containing shape&#10;&#10;Description automatically generated">
            <a:extLst>
              <a:ext uri="{FF2B5EF4-FFF2-40B4-BE49-F238E27FC236}">
                <a16:creationId xmlns:a16="http://schemas.microsoft.com/office/drawing/2014/main" id="{70488B79-F46C-8D2B-43BB-3D8AEFF61C0B}"/>
              </a:ext>
            </a:extLst>
          </p:cNvPr>
          <p:cNvPicPr>
            <a:picLocks noChangeAspect="1"/>
          </p:cNvPicPr>
          <p:nvPr/>
        </p:nvPicPr>
        <p:blipFill>
          <a:blip r:embed="rId4"/>
          <a:stretch>
            <a:fillRect/>
          </a:stretch>
        </p:blipFill>
        <p:spPr>
          <a:xfrm>
            <a:off x="9253881" y="1"/>
            <a:ext cx="2925751" cy="1717288"/>
          </a:xfrm>
          <a:prstGeom prst="rect">
            <a:avLst/>
          </a:prstGeom>
        </p:spPr>
      </p:pic>
      <p:pic>
        <p:nvPicPr>
          <p:cNvPr id="8" name="Picture 7" descr="A picture containing text, outdoor, cloud, night sky&#10;&#10;Description automatically generated">
            <a:extLst>
              <a:ext uri="{FF2B5EF4-FFF2-40B4-BE49-F238E27FC236}">
                <a16:creationId xmlns:a16="http://schemas.microsoft.com/office/drawing/2014/main" id="{72C47096-AEDB-B902-B77E-57457F5CD1A8}"/>
              </a:ext>
            </a:extLst>
          </p:cNvPr>
          <p:cNvPicPr>
            <a:picLocks noChangeAspect="1"/>
          </p:cNvPicPr>
          <p:nvPr/>
        </p:nvPicPr>
        <p:blipFill>
          <a:blip r:embed="rId5"/>
          <a:stretch>
            <a:fillRect/>
          </a:stretch>
        </p:blipFill>
        <p:spPr>
          <a:xfrm>
            <a:off x="-13647" y="-13647"/>
            <a:ext cx="5355438" cy="1282415"/>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C769A0CC-E1C7-1358-D607-5FE7090FE9F4}"/>
              </a:ext>
            </a:extLst>
          </p:cNvPr>
          <p:cNvPicPr>
            <a:picLocks noChangeAspect="1"/>
          </p:cNvPicPr>
          <p:nvPr/>
        </p:nvPicPr>
        <p:blipFill>
          <a:blip r:embed="rId6"/>
          <a:stretch>
            <a:fillRect/>
          </a:stretch>
        </p:blipFill>
        <p:spPr>
          <a:xfrm>
            <a:off x="5290823" y="4"/>
            <a:ext cx="3960741" cy="1282417"/>
          </a:xfrm>
          <a:prstGeom prst="rect">
            <a:avLst/>
          </a:prstGeom>
        </p:spPr>
      </p:pic>
      <p:sp>
        <p:nvSpPr>
          <p:cNvPr id="17" name="TextBox 16">
            <a:extLst>
              <a:ext uri="{FF2B5EF4-FFF2-40B4-BE49-F238E27FC236}">
                <a16:creationId xmlns:a16="http://schemas.microsoft.com/office/drawing/2014/main" id="{9996CCAE-4841-335A-9730-D758B4E65FE2}"/>
              </a:ext>
            </a:extLst>
          </p:cNvPr>
          <p:cNvSpPr txBox="1"/>
          <p:nvPr/>
        </p:nvSpPr>
        <p:spPr>
          <a:xfrm>
            <a:off x="10342605" y="6376087"/>
            <a:ext cx="1952368" cy="369332"/>
          </a:xfrm>
          <a:prstGeom prst="rect">
            <a:avLst/>
          </a:prstGeom>
          <a:noFill/>
        </p:spPr>
        <p:txBody>
          <a:bodyPr wrap="square" rtlCol="0">
            <a:spAutoFit/>
          </a:bodyPr>
          <a:lstStyle/>
          <a:p>
            <a:r>
              <a:rPr lang="en-US" b="1" dirty="0">
                <a:solidFill>
                  <a:schemeClr val="bg1"/>
                </a:solidFill>
              </a:rPr>
              <a:t>Adrian Wolf</a:t>
            </a:r>
          </a:p>
        </p:txBody>
      </p:sp>
    </p:spTree>
    <p:extLst>
      <p:ext uri="{BB962C8B-B14F-4D97-AF65-F5344CB8AC3E}">
        <p14:creationId xmlns:p14="http://schemas.microsoft.com/office/powerpoint/2010/main" val="2796963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9CB0B3-B5EE-B694-822A-66FD2D86FE60}"/>
              </a:ext>
            </a:extLst>
          </p:cNvPr>
          <p:cNvSpPr/>
          <p:nvPr/>
        </p:nvSpPr>
        <p:spPr>
          <a:xfrm>
            <a:off x="8652248" y="6488668"/>
            <a:ext cx="3539752"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Adapted from Converse et al., 2013</a:t>
            </a:r>
            <a:r>
              <a:rPr lang="en-US" dirty="0"/>
              <a:t> </a:t>
            </a:r>
          </a:p>
        </p:txBody>
      </p:sp>
      <p:pic>
        <p:nvPicPr>
          <p:cNvPr id="5" name="Picture 4">
            <a:extLst>
              <a:ext uri="{FF2B5EF4-FFF2-40B4-BE49-F238E27FC236}">
                <a16:creationId xmlns:a16="http://schemas.microsoft.com/office/drawing/2014/main" id="{D28545CF-699D-A3CD-DEC6-11E68773E697}"/>
              </a:ext>
            </a:extLst>
          </p:cNvPr>
          <p:cNvPicPr>
            <a:picLocks noChangeAspect="1"/>
          </p:cNvPicPr>
          <p:nvPr/>
        </p:nvPicPr>
        <p:blipFill>
          <a:blip r:embed="rId3"/>
          <a:stretch>
            <a:fillRect/>
          </a:stretch>
        </p:blipFill>
        <p:spPr>
          <a:xfrm>
            <a:off x="4" y="0"/>
            <a:ext cx="6526161" cy="6858000"/>
          </a:xfrm>
          <a:prstGeom prst="rect">
            <a:avLst/>
          </a:prstGeom>
        </p:spPr>
      </p:pic>
      <p:sp>
        <p:nvSpPr>
          <p:cNvPr id="2" name="Down Arrow 1">
            <a:extLst>
              <a:ext uri="{FF2B5EF4-FFF2-40B4-BE49-F238E27FC236}">
                <a16:creationId xmlns:a16="http://schemas.microsoft.com/office/drawing/2014/main" id="{658F0C13-CC48-7772-CCF7-753128CD5549}"/>
              </a:ext>
            </a:extLst>
          </p:cNvPr>
          <p:cNvSpPr/>
          <p:nvPr/>
        </p:nvSpPr>
        <p:spPr>
          <a:xfrm rot="3530058">
            <a:off x="4705510" y="3272944"/>
            <a:ext cx="2068461" cy="3071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96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9588-AD87-786B-39C7-134DE3486C7E}"/>
              </a:ext>
            </a:extLst>
          </p:cNvPr>
          <p:cNvSpPr>
            <a:spLocks noGrp="1"/>
          </p:cNvSpPr>
          <p:nvPr>
            <p:ph type="title"/>
          </p:nvPr>
        </p:nvSpPr>
        <p:spPr/>
        <p:txBody>
          <a:bodyPr/>
          <a:lstStyle/>
          <a:p>
            <a:r>
              <a:rPr lang="en-US" dirty="0"/>
              <a:t>Expert elicitation</a:t>
            </a:r>
          </a:p>
        </p:txBody>
      </p:sp>
      <p:sp>
        <p:nvSpPr>
          <p:cNvPr id="3" name="Content Placeholder 2">
            <a:extLst>
              <a:ext uri="{FF2B5EF4-FFF2-40B4-BE49-F238E27FC236}">
                <a16:creationId xmlns:a16="http://schemas.microsoft.com/office/drawing/2014/main" id="{777B3FED-85B8-FACA-2756-315B23ACF69D}"/>
              </a:ext>
            </a:extLst>
          </p:cNvPr>
          <p:cNvSpPr>
            <a:spLocks noGrp="1"/>
          </p:cNvSpPr>
          <p:nvPr>
            <p:ph idx="1"/>
          </p:nvPr>
        </p:nvSpPr>
        <p:spPr/>
        <p:txBody>
          <a:bodyPr>
            <a:normAutofit/>
          </a:bodyPr>
          <a:lstStyle/>
          <a:p>
            <a:r>
              <a:rPr lang="en-US" dirty="0"/>
              <a:t>Formalized and structured approach to eliciting information from experts about unknown or unavailable information </a:t>
            </a:r>
          </a:p>
          <a:p>
            <a:pPr defTabSz="914400">
              <a:lnSpc>
                <a:spcPct val="100000"/>
              </a:lnSpc>
              <a:spcBef>
                <a:spcPts val="0"/>
              </a:spcBef>
              <a:defRPr/>
            </a:pPr>
            <a:r>
              <a:rPr lang="en-US" dirty="0"/>
              <a:t>Using expert elicitation for reintroduction decisions is the best option we have in data limited situations</a:t>
            </a:r>
          </a:p>
          <a:p>
            <a:r>
              <a:rPr lang="en-US" dirty="0"/>
              <a:t>We use expert judgement everyday, but it is often implicit</a:t>
            </a:r>
          </a:p>
          <a:p>
            <a:r>
              <a:rPr lang="en-US" dirty="0"/>
              <a:t>Opportunity to update later with empirical data</a:t>
            </a:r>
          </a:p>
        </p:txBody>
      </p:sp>
    </p:spTree>
    <p:extLst>
      <p:ext uri="{BB962C8B-B14F-4D97-AF65-F5344CB8AC3E}">
        <p14:creationId xmlns:p14="http://schemas.microsoft.com/office/powerpoint/2010/main" val="37221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map&#10;&#10;Description automatically generated">
            <a:extLst>
              <a:ext uri="{FF2B5EF4-FFF2-40B4-BE49-F238E27FC236}">
                <a16:creationId xmlns:a16="http://schemas.microsoft.com/office/drawing/2014/main" id="{74657A1E-886A-8450-1431-B56710921E73}"/>
              </a:ext>
            </a:extLst>
          </p:cNvPr>
          <p:cNvPicPr>
            <a:picLocks noGrp="1" noChangeAspect="1"/>
          </p:cNvPicPr>
          <p:nvPr>
            <p:ph idx="1"/>
          </p:nvPr>
        </p:nvPicPr>
        <p:blipFill rotWithShape="1">
          <a:blip r:embed="rId3"/>
          <a:srcRect b="14141"/>
          <a:stretch/>
        </p:blipFill>
        <p:spPr>
          <a:xfrm>
            <a:off x="0" y="3"/>
            <a:ext cx="9144000" cy="5888183"/>
          </a:xfrm>
        </p:spPr>
      </p:pic>
      <p:grpSp>
        <p:nvGrpSpPr>
          <p:cNvPr id="2" name="Group 1">
            <a:extLst>
              <a:ext uri="{FF2B5EF4-FFF2-40B4-BE49-F238E27FC236}">
                <a16:creationId xmlns:a16="http://schemas.microsoft.com/office/drawing/2014/main" id="{12C83299-D01F-9792-B6F8-94ADB1783BA1}"/>
              </a:ext>
            </a:extLst>
          </p:cNvPr>
          <p:cNvGrpSpPr/>
          <p:nvPr/>
        </p:nvGrpSpPr>
        <p:grpSpPr>
          <a:xfrm>
            <a:off x="1590389" y="707160"/>
            <a:ext cx="9012533" cy="5089086"/>
            <a:chOff x="1590389" y="707160"/>
            <a:chExt cx="9012533" cy="5089086"/>
          </a:xfrm>
        </p:grpSpPr>
        <p:pic>
          <p:nvPicPr>
            <p:cNvPr id="16" name="Picture 15" descr="A bird standing on the ground&#10;&#10;Description automatically generated with medium confidence">
              <a:extLst>
                <a:ext uri="{FF2B5EF4-FFF2-40B4-BE49-F238E27FC236}">
                  <a16:creationId xmlns:a16="http://schemas.microsoft.com/office/drawing/2014/main" id="{CE563775-0BF8-0327-CB3A-6A86838D5819}"/>
                </a:ext>
              </a:extLst>
            </p:cNvPr>
            <p:cNvPicPr>
              <a:picLocks noChangeAspect="1"/>
            </p:cNvPicPr>
            <p:nvPr/>
          </p:nvPicPr>
          <p:blipFill>
            <a:blip r:embed="rId4"/>
            <a:stretch>
              <a:fillRect/>
            </a:stretch>
          </p:blipFill>
          <p:spPr>
            <a:xfrm>
              <a:off x="1590389" y="2512755"/>
              <a:ext cx="1190601" cy="1513877"/>
            </a:xfrm>
            <a:prstGeom prst="rect">
              <a:avLst/>
            </a:prstGeom>
          </p:spPr>
        </p:pic>
        <p:pic>
          <p:nvPicPr>
            <p:cNvPr id="20" name="Picture 19" descr="Birds on a branch&#10;&#10;Description automatically generated with low confidence">
              <a:extLst>
                <a:ext uri="{FF2B5EF4-FFF2-40B4-BE49-F238E27FC236}">
                  <a16:creationId xmlns:a16="http://schemas.microsoft.com/office/drawing/2014/main" id="{5D55FA48-5E6E-F55B-8B97-76496D689BB7}"/>
                </a:ext>
              </a:extLst>
            </p:cNvPr>
            <p:cNvPicPr>
              <a:picLocks noChangeAspect="1"/>
            </p:cNvPicPr>
            <p:nvPr/>
          </p:nvPicPr>
          <p:blipFill>
            <a:blip r:embed="rId5"/>
            <a:stretch>
              <a:fillRect/>
            </a:stretch>
          </p:blipFill>
          <p:spPr>
            <a:xfrm>
              <a:off x="9144003" y="707160"/>
              <a:ext cx="1458919" cy="1765877"/>
            </a:xfrm>
            <a:prstGeom prst="rect">
              <a:avLst/>
            </a:prstGeom>
          </p:spPr>
        </p:pic>
        <p:pic>
          <p:nvPicPr>
            <p:cNvPr id="18" name="Picture 17" descr="A picture containing outdoor, bird, day&#10;&#10;Description automatically generated">
              <a:extLst>
                <a:ext uri="{FF2B5EF4-FFF2-40B4-BE49-F238E27FC236}">
                  <a16:creationId xmlns:a16="http://schemas.microsoft.com/office/drawing/2014/main" id="{354BCED8-59B6-33F4-0C26-1110C3488F8D}"/>
                </a:ext>
              </a:extLst>
            </p:cNvPr>
            <p:cNvPicPr>
              <a:picLocks noChangeAspect="1"/>
            </p:cNvPicPr>
            <p:nvPr/>
          </p:nvPicPr>
          <p:blipFill>
            <a:blip r:embed="rId6"/>
            <a:stretch>
              <a:fillRect/>
            </a:stretch>
          </p:blipFill>
          <p:spPr>
            <a:xfrm>
              <a:off x="8438125" y="2006599"/>
              <a:ext cx="1333107" cy="1323109"/>
            </a:xfrm>
            <a:prstGeom prst="rect">
              <a:avLst/>
            </a:prstGeom>
          </p:spPr>
        </p:pic>
        <p:pic>
          <p:nvPicPr>
            <p:cNvPr id="22" name="Picture 21" descr="A couple of birds on a branch&#10;&#10;Description automatically generated with medium confidence">
              <a:extLst>
                <a:ext uri="{FF2B5EF4-FFF2-40B4-BE49-F238E27FC236}">
                  <a16:creationId xmlns:a16="http://schemas.microsoft.com/office/drawing/2014/main" id="{D14D71D8-864C-6A01-BB6A-8D4212A9BA19}"/>
                </a:ext>
              </a:extLst>
            </p:cNvPr>
            <p:cNvPicPr>
              <a:picLocks noChangeAspect="1"/>
            </p:cNvPicPr>
            <p:nvPr/>
          </p:nvPicPr>
          <p:blipFill>
            <a:blip r:embed="rId7"/>
            <a:stretch>
              <a:fillRect/>
            </a:stretch>
          </p:blipFill>
          <p:spPr>
            <a:xfrm>
              <a:off x="9039186" y="4026634"/>
              <a:ext cx="1333108" cy="1769612"/>
            </a:xfrm>
            <a:prstGeom prst="rect">
              <a:avLst/>
            </a:prstGeom>
          </p:spPr>
        </p:pic>
      </p:grpSp>
    </p:spTree>
    <p:extLst>
      <p:ext uri="{BB962C8B-B14F-4D97-AF65-F5344CB8AC3E}">
        <p14:creationId xmlns:p14="http://schemas.microsoft.com/office/powerpoint/2010/main" val="49278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8BCFC87F-2460-4BE8-F96D-E2B3C898B8EE}"/>
              </a:ext>
            </a:extLst>
          </p:cNvPr>
          <p:cNvPicPr>
            <a:picLocks noGrp="1" noChangeAspect="1"/>
          </p:cNvPicPr>
          <p:nvPr>
            <p:ph idx="1"/>
          </p:nvPr>
        </p:nvPicPr>
        <p:blipFill rotWithShape="1">
          <a:blip r:embed="rId3"/>
          <a:srcRect b="11919"/>
          <a:stretch/>
        </p:blipFill>
        <p:spPr>
          <a:xfrm>
            <a:off x="0" y="3"/>
            <a:ext cx="9144000" cy="6040583"/>
          </a:xfrm>
        </p:spPr>
      </p:pic>
      <p:pic>
        <p:nvPicPr>
          <p:cNvPr id="6" name="Picture 5" descr="A bird standing on the ground&#10;&#10;Description automatically generated with medium confidence">
            <a:extLst>
              <a:ext uri="{FF2B5EF4-FFF2-40B4-BE49-F238E27FC236}">
                <a16:creationId xmlns:a16="http://schemas.microsoft.com/office/drawing/2014/main" id="{F190A3E9-AA58-F605-3247-278E8B71C6E1}"/>
              </a:ext>
            </a:extLst>
          </p:cNvPr>
          <p:cNvPicPr>
            <a:picLocks noChangeAspect="1"/>
          </p:cNvPicPr>
          <p:nvPr/>
        </p:nvPicPr>
        <p:blipFill>
          <a:blip r:embed="rId4"/>
          <a:stretch>
            <a:fillRect/>
          </a:stretch>
        </p:blipFill>
        <p:spPr>
          <a:xfrm>
            <a:off x="1590389" y="2512755"/>
            <a:ext cx="1190601" cy="1513877"/>
          </a:xfrm>
          <a:prstGeom prst="rect">
            <a:avLst/>
          </a:prstGeom>
        </p:spPr>
      </p:pic>
    </p:spTree>
    <p:extLst>
      <p:ext uri="{BB962C8B-B14F-4D97-AF65-F5344CB8AC3E}">
        <p14:creationId xmlns:p14="http://schemas.microsoft.com/office/powerpoint/2010/main" val="174211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C138-A33A-617C-695A-B7FA2203A8C7}"/>
              </a:ext>
            </a:extLst>
          </p:cNvPr>
          <p:cNvSpPr>
            <a:spLocks noGrp="1"/>
          </p:cNvSpPr>
          <p:nvPr>
            <p:ph type="title"/>
          </p:nvPr>
        </p:nvSpPr>
        <p:spPr/>
        <p:txBody>
          <a:bodyPr>
            <a:normAutofit/>
          </a:bodyPr>
          <a:lstStyle/>
          <a:p>
            <a:r>
              <a:rPr lang="en-US" dirty="0"/>
              <a:t>Streaked Horned Lark (SHLA;</a:t>
            </a:r>
            <a:r>
              <a:rPr lang="en-US" i="1" dirty="0"/>
              <a:t> </a:t>
            </a:r>
            <a:r>
              <a:rPr lang="en-US" i="1" dirty="0" err="1"/>
              <a:t>Eremophila</a:t>
            </a:r>
            <a:r>
              <a:rPr lang="en-US" i="1" dirty="0"/>
              <a:t> </a:t>
            </a:r>
            <a:r>
              <a:rPr lang="en-US" i="1" dirty="0" err="1"/>
              <a:t>alpestris</a:t>
            </a:r>
            <a:r>
              <a:rPr lang="en-US" i="1" dirty="0"/>
              <a:t> </a:t>
            </a:r>
            <a:r>
              <a:rPr lang="en-US" i="1" dirty="0" err="1"/>
              <a:t>strigata</a:t>
            </a:r>
            <a:r>
              <a:rPr lang="en-US" dirty="0"/>
              <a:t>) </a:t>
            </a:r>
          </a:p>
        </p:txBody>
      </p:sp>
      <p:sp>
        <p:nvSpPr>
          <p:cNvPr id="3" name="Content Placeholder 2">
            <a:extLst>
              <a:ext uri="{FF2B5EF4-FFF2-40B4-BE49-F238E27FC236}">
                <a16:creationId xmlns:a16="http://schemas.microsoft.com/office/drawing/2014/main" id="{DA20CB24-3BE9-9830-F4E8-9A1B63C99F54}"/>
              </a:ext>
            </a:extLst>
          </p:cNvPr>
          <p:cNvSpPr>
            <a:spLocks noGrp="1"/>
          </p:cNvSpPr>
          <p:nvPr>
            <p:ph idx="1"/>
          </p:nvPr>
        </p:nvSpPr>
        <p:spPr>
          <a:xfrm>
            <a:off x="283780" y="1825625"/>
            <a:ext cx="4188829" cy="4922016"/>
          </a:xfrm>
        </p:spPr>
        <p:txBody>
          <a:bodyPr>
            <a:normAutofit/>
          </a:bodyPr>
          <a:lstStyle/>
          <a:p>
            <a:r>
              <a:rPr lang="en-US" dirty="0"/>
              <a:t>Ground-nesting grassland passerine and a subspecies of Horned Lark (</a:t>
            </a:r>
            <a:r>
              <a:rPr lang="en-US" i="1" dirty="0" err="1"/>
              <a:t>Eremophila</a:t>
            </a:r>
            <a:r>
              <a:rPr lang="en-US" i="1" dirty="0"/>
              <a:t> </a:t>
            </a:r>
            <a:r>
              <a:rPr lang="en-US" i="1" dirty="0" err="1"/>
              <a:t>alpestris</a:t>
            </a:r>
            <a:r>
              <a:rPr lang="en-US" dirty="0"/>
              <a:t>)</a:t>
            </a:r>
          </a:p>
          <a:p>
            <a:pPr lvl="1"/>
            <a:r>
              <a:rPr lang="en-US" dirty="0"/>
              <a:t>Found only in the Pacific Northwest</a:t>
            </a:r>
          </a:p>
          <a:p>
            <a:pPr lvl="1"/>
            <a:r>
              <a:rPr lang="en-US" dirty="0"/>
              <a:t>Federally listed as threatened </a:t>
            </a:r>
          </a:p>
          <a:p>
            <a:pPr marL="0" indent="0">
              <a:buNone/>
            </a:pPr>
            <a:endParaRPr lang="en-US" dirty="0"/>
          </a:p>
        </p:txBody>
      </p:sp>
      <p:pic>
        <p:nvPicPr>
          <p:cNvPr id="7" name="Picture 6" descr="A picture containing bird, ground, outdoor, oscine&#10;&#10;Description automatically generated">
            <a:extLst>
              <a:ext uri="{FF2B5EF4-FFF2-40B4-BE49-F238E27FC236}">
                <a16:creationId xmlns:a16="http://schemas.microsoft.com/office/drawing/2014/main" id="{D65F9943-8112-DF87-806A-B5E6568CFC47}"/>
              </a:ext>
            </a:extLst>
          </p:cNvPr>
          <p:cNvPicPr>
            <a:picLocks noChangeAspect="1"/>
          </p:cNvPicPr>
          <p:nvPr/>
        </p:nvPicPr>
        <p:blipFill>
          <a:blip r:embed="rId3"/>
          <a:stretch>
            <a:fillRect/>
          </a:stretch>
        </p:blipFill>
        <p:spPr>
          <a:xfrm>
            <a:off x="4912026" y="1690693"/>
            <a:ext cx="7299853" cy="5167311"/>
          </a:xfrm>
          <a:prstGeom prst="rect">
            <a:avLst/>
          </a:prstGeom>
        </p:spPr>
      </p:pic>
    </p:spTree>
    <p:extLst>
      <p:ext uri="{BB962C8B-B14F-4D97-AF65-F5344CB8AC3E}">
        <p14:creationId xmlns:p14="http://schemas.microsoft.com/office/powerpoint/2010/main" val="263236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54F0AB5-110C-6020-8B86-A038C4EAD61F}"/>
              </a:ext>
            </a:extLst>
          </p:cNvPr>
          <p:cNvSpPr txBox="1"/>
          <p:nvPr/>
        </p:nvSpPr>
        <p:spPr>
          <a:xfrm>
            <a:off x="3206754" y="6582927"/>
            <a:ext cx="3136900" cy="323165"/>
          </a:xfrm>
          <a:prstGeom prst="rect">
            <a:avLst/>
          </a:prstGeom>
          <a:noFill/>
        </p:spPr>
        <p:txBody>
          <a:bodyPr wrap="square" rtlCol="0">
            <a:spAutoFit/>
          </a:bodyPr>
          <a:lstStyle/>
          <a:p>
            <a:pPr algn="ctr"/>
            <a:r>
              <a:rPr lang="en-US" sz="1500" dirty="0"/>
              <a:t>Anderson and Pearson, 2015</a:t>
            </a:r>
          </a:p>
        </p:txBody>
      </p:sp>
      <p:pic>
        <p:nvPicPr>
          <p:cNvPr id="16" name="Picture 15">
            <a:extLst>
              <a:ext uri="{FF2B5EF4-FFF2-40B4-BE49-F238E27FC236}">
                <a16:creationId xmlns:a16="http://schemas.microsoft.com/office/drawing/2014/main" id="{7C3547F2-6748-FA7D-4A76-A425EF70CA40}"/>
              </a:ext>
            </a:extLst>
          </p:cNvPr>
          <p:cNvPicPr>
            <a:picLocks noChangeAspect="1"/>
          </p:cNvPicPr>
          <p:nvPr/>
        </p:nvPicPr>
        <p:blipFill>
          <a:blip r:embed="rId3"/>
          <a:stretch>
            <a:fillRect/>
          </a:stretch>
        </p:blipFill>
        <p:spPr>
          <a:xfrm>
            <a:off x="4419600" y="13929"/>
            <a:ext cx="7772400" cy="6005945"/>
          </a:xfrm>
          <a:prstGeom prst="rect">
            <a:avLst/>
          </a:prstGeom>
        </p:spPr>
      </p:pic>
      <p:pic>
        <p:nvPicPr>
          <p:cNvPr id="22" name="Picture 21" descr="Map&#10;&#10;Description automatically generated">
            <a:extLst>
              <a:ext uri="{FF2B5EF4-FFF2-40B4-BE49-F238E27FC236}">
                <a16:creationId xmlns:a16="http://schemas.microsoft.com/office/drawing/2014/main" id="{A1CDCFAF-3A9D-AF4D-0738-E36974F900B6}"/>
              </a:ext>
            </a:extLst>
          </p:cNvPr>
          <p:cNvPicPr>
            <a:picLocks noChangeAspect="1"/>
          </p:cNvPicPr>
          <p:nvPr/>
        </p:nvPicPr>
        <p:blipFill>
          <a:blip r:embed="rId4"/>
          <a:stretch>
            <a:fillRect/>
          </a:stretch>
        </p:blipFill>
        <p:spPr>
          <a:xfrm>
            <a:off x="-19878" y="-27019"/>
            <a:ext cx="3634588" cy="6954177"/>
          </a:xfrm>
          <a:prstGeom prst="rect">
            <a:avLst/>
          </a:prstGeom>
        </p:spPr>
      </p:pic>
      <p:sp>
        <p:nvSpPr>
          <p:cNvPr id="23" name="Oval 22">
            <a:extLst>
              <a:ext uri="{FF2B5EF4-FFF2-40B4-BE49-F238E27FC236}">
                <a16:creationId xmlns:a16="http://schemas.microsoft.com/office/drawing/2014/main" id="{01E1BCD6-427C-7FE8-5D89-43FC16DC6A9B}"/>
              </a:ext>
            </a:extLst>
          </p:cNvPr>
          <p:cNvSpPr/>
          <p:nvPr/>
        </p:nvSpPr>
        <p:spPr>
          <a:xfrm>
            <a:off x="1103932" y="1"/>
            <a:ext cx="2275377" cy="1709531"/>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8526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23506</TotalTime>
  <Words>2391</Words>
  <Application>Microsoft Macintosh PowerPoint</Application>
  <PresentationFormat>Widescreen</PresentationFormat>
  <Paragraphs>327</Paragraphs>
  <Slides>33</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Times New Roman</vt:lpstr>
      <vt:lpstr>Office Theme</vt:lpstr>
      <vt:lpstr>Expert elicitation for avian reintroductions</vt:lpstr>
      <vt:lpstr>Reintroduction</vt:lpstr>
      <vt:lpstr>PowerPoint Presentation</vt:lpstr>
      <vt:lpstr>PowerPoint Presentation</vt:lpstr>
      <vt:lpstr>Expert elicitation</vt:lpstr>
      <vt:lpstr>PowerPoint Presentation</vt:lpstr>
      <vt:lpstr>PowerPoint Presentation</vt:lpstr>
      <vt:lpstr>Streaked Horned Lark (SHLA; Eremophila alpestris strigata) </vt:lpstr>
      <vt:lpstr>PowerPoint Presentation</vt:lpstr>
      <vt:lpstr>PowerPoint Presentation</vt:lpstr>
      <vt:lpstr>PowerPoint Presentation</vt:lpstr>
      <vt:lpstr>PowerPoint Presentation</vt:lpstr>
      <vt:lpstr>Alternatives</vt:lpstr>
      <vt:lpstr>PowerPoint Presentation</vt:lpstr>
      <vt:lpstr>PowerPoint Presentation</vt:lpstr>
      <vt:lpstr>PowerPoint Presentation</vt:lpstr>
      <vt:lpstr>PowerPoint Presentation</vt:lpstr>
      <vt:lpstr>Predictions</vt:lpstr>
      <vt:lpstr>PowerPoint Presentation</vt:lpstr>
      <vt:lpstr>PowerPoint Presentation</vt:lpstr>
      <vt:lpstr>PowerPoint Presentation</vt:lpstr>
      <vt:lpstr>PowerPoint Presentation</vt:lpstr>
      <vt:lpstr>Elicitation process</vt:lpstr>
      <vt:lpstr>Methods</vt:lpstr>
      <vt:lpstr>Methods</vt:lpstr>
      <vt:lpstr>Methods – why use these?</vt:lpstr>
      <vt:lpstr>PowerPoint Presentation</vt:lpstr>
      <vt:lpstr>PowerPoint Presentation</vt:lpstr>
      <vt:lpstr>Initial predictions under no management</vt:lpstr>
      <vt:lpstr>Initial predictions under no management</vt:lpstr>
      <vt:lpstr>Outcomes</vt:lpstr>
      <vt:lpstr>Significance and implications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TWS</dc:title>
  <dc:creator>Hannah A. Sipe</dc:creator>
  <cp:lastModifiedBy>Hannah A. Sipe</cp:lastModifiedBy>
  <cp:revision>31</cp:revision>
  <dcterms:created xsi:type="dcterms:W3CDTF">2022-10-25T21:41:38Z</dcterms:created>
  <dcterms:modified xsi:type="dcterms:W3CDTF">2023-01-02T20:16:47Z</dcterms:modified>
</cp:coreProperties>
</file>